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66" r:id="rId4"/>
    <p:sldId id="265" r:id="rId5"/>
    <p:sldId id="258" r:id="rId6"/>
    <p:sldId id="259" r:id="rId7"/>
    <p:sldId id="260" r:id="rId8"/>
    <p:sldId id="261" r:id="rId9"/>
    <p:sldId id="264" r:id="rId10"/>
    <p:sldId id="262" r:id="rId11"/>
    <p:sldId id="263" r:id="rId12"/>
  </p:sldIdLst>
  <p:sldSz cx="14630400" cy="8229600"/>
  <p:notesSz cx="8229600" cy="14630400"/>
  <p:embeddedFontLst>
    <p:embeddedFont>
      <p:font typeface="Calibri" panose="020F0502020204030204" pitchFamily="34" charset="0"/>
      <p:regular r:id="rId14"/>
      <p:bold r:id="rId15"/>
      <p:italic r:id="rId16"/>
      <p:boldItalic r:id="rId17"/>
    </p:embeddedFont>
    <p:embeddedFont>
      <p:font typeface="Montserrat Medium" panose="020B0600070205080204"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7" d="100"/>
          <a:sy n="97" d="100"/>
        </p:scale>
        <p:origin x="33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8984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6493" y="860822"/>
            <a:ext cx="7663815" cy="3891439"/>
          </a:xfrm>
          <a:prstGeom prst="rect">
            <a:avLst/>
          </a:prstGeom>
          <a:noFill/>
          <a:ln/>
        </p:spPr>
        <p:txBody>
          <a:bodyPr wrap="square" lIns="0" tIns="0" rIns="0" bIns="0" rtlCol="0" anchor="t"/>
          <a:lstStyle/>
          <a:p>
            <a:pPr marL="0" indent="0">
              <a:lnSpc>
                <a:spcPts val="7650"/>
              </a:lnSpc>
              <a:buNone/>
            </a:pPr>
            <a:r>
              <a:rPr lang="en-US" sz="6100" b="1" dirty="0">
                <a:solidFill>
                  <a:srgbClr val="FFB393"/>
                </a:solidFill>
                <a:latin typeface="Brygada 1918 Bold" pitchFamily="34" charset="0"/>
                <a:ea typeface="Brygada 1918 Bold" pitchFamily="34" charset="-122"/>
                <a:cs typeface="Brygada 1918 Bold" pitchFamily="34" charset="-120"/>
              </a:rPr>
              <a:t>Final Project Report on Sokoban for Reinforcement Learning</a:t>
            </a:r>
            <a:endParaRPr lang="en-US" sz="6100" dirty="0"/>
          </a:p>
        </p:txBody>
      </p:sp>
      <p:sp>
        <p:nvSpPr>
          <p:cNvPr id="4" name="Text 1"/>
          <p:cNvSpPr/>
          <p:nvPr/>
        </p:nvSpPr>
        <p:spPr>
          <a:xfrm>
            <a:off x="6226493" y="5069443"/>
            <a:ext cx="7663815" cy="1691283"/>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This project explores the application of reinforcement learning (RL) to solve the Sokoban puzzle game. The report delves into the fundamental principles of RL, the chosen algorithm (SARSA), and the experimental results obtained</a:t>
            </a:r>
            <a:r>
              <a:rPr lang="en-US" sz="1650" dirty="0" smtClean="0">
                <a:solidFill>
                  <a:srgbClr val="F4CAB8"/>
                </a:solidFill>
                <a:latin typeface="Montserrat Medium" pitchFamily="34" charset="0"/>
                <a:ea typeface="Montserrat Medium" pitchFamily="34" charset="-122"/>
                <a:cs typeface="Montserrat Medium" pitchFamily="34" charset="-120"/>
              </a:rPr>
              <a:t>..</a:t>
            </a:r>
            <a:endParaRPr lang="en-US" sz="1650" dirty="0"/>
          </a:p>
        </p:txBody>
      </p:sp>
      <p:sp>
        <p:nvSpPr>
          <p:cNvPr id="5" name="Shape 2"/>
          <p:cNvSpPr/>
          <p:nvPr/>
        </p:nvSpPr>
        <p:spPr>
          <a:xfrm>
            <a:off x="6226493" y="7014448"/>
            <a:ext cx="338257" cy="338257"/>
          </a:xfrm>
          <a:prstGeom prst="roundRect">
            <a:avLst>
              <a:gd name="adj" fmla="val 27029997"/>
            </a:avLst>
          </a:prstGeom>
          <a:solidFill>
            <a:srgbClr val="13C9EA"/>
          </a:solidFill>
          <a:ln w="7620">
            <a:solidFill>
              <a:srgbClr val="FFFFFF"/>
            </a:solidFill>
            <a:prstDash val="solid"/>
          </a:ln>
        </p:spPr>
      </p:sp>
      <p:sp>
        <p:nvSpPr>
          <p:cNvPr id="6" name="Text 3"/>
          <p:cNvSpPr/>
          <p:nvPr/>
        </p:nvSpPr>
        <p:spPr>
          <a:xfrm>
            <a:off x="6326981" y="7134820"/>
            <a:ext cx="137160" cy="97512"/>
          </a:xfrm>
          <a:prstGeom prst="rect">
            <a:avLst/>
          </a:prstGeom>
          <a:noFill/>
          <a:ln/>
        </p:spPr>
        <p:txBody>
          <a:bodyPr wrap="none" lIns="0" tIns="0" rIns="0" bIns="0" rtlCol="0" anchor="t"/>
          <a:lstStyle/>
          <a:p>
            <a:pPr marL="0" indent="0" algn="ctr">
              <a:lnSpc>
                <a:spcPts val="750"/>
              </a:lnSpc>
              <a:buNone/>
            </a:pPr>
            <a:r>
              <a:rPr lang="en-US" sz="750" dirty="0">
                <a:solidFill>
                  <a:srgbClr val="3C3838"/>
                </a:solidFill>
                <a:latin typeface="Montserrat Medium" pitchFamily="34" charset="0"/>
                <a:ea typeface="Montserrat Medium" pitchFamily="34" charset="-122"/>
                <a:cs typeface="Montserrat Medium" pitchFamily="34" charset="-120"/>
              </a:rPr>
              <a:t>lh</a:t>
            </a:r>
            <a:endParaRPr lang="en-US" sz="750" dirty="0"/>
          </a:p>
        </p:txBody>
      </p:sp>
      <p:sp>
        <p:nvSpPr>
          <p:cNvPr id="7" name="Text 4"/>
          <p:cNvSpPr/>
          <p:nvPr/>
        </p:nvSpPr>
        <p:spPr>
          <a:xfrm>
            <a:off x="6670477" y="6998613"/>
            <a:ext cx="1250037" cy="370046"/>
          </a:xfrm>
          <a:prstGeom prst="rect">
            <a:avLst/>
          </a:prstGeom>
          <a:noFill/>
          <a:ln/>
        </p:spPr>
        <p:txBody>
          <a:bodyPr wrap="none" lIns="0" tIns="0" rIns="0" bIns="0" rtlCol="0" anchor="t"/>
          <a:lstStyle/>
          <a:p>
            <a:pPr marL="0" indent="0" algn="l">
              <a:lnSpc>
                <a:spcPts val="2900"/>
              </a:lnSpc>
              <a:buNone/>
            </a:pPr>
            <a:r>
              <a:rPr lang="en-US" sz="2050" b="1" dirty="0">
                <a:solidFill>
                  <a:srgbClr val="F4CAB8"/>
                </a:solidFill>
                <a:latin typeface="Montserrat Bold" pitchFamily="34" charset="0"/>
                <a:ea typeface="Montserrat Bold" pitchFamily="34" charset="-122"/>
                <a:cs typeface="Montserrat Bold" pitchFamily="34" charset="-120"/>
              </a:rPr>
              <a:t>by le hoa</a:t>
            </a:r>
            <a:endParaRPr lang="en-US" sz="2050" dirty="0"/>
          </a:p>
        </p:txBody>
      </p:sp>
      <p:pic>
        <p:nvPicPr>
          <p:cNvPr id="8" name="Picture 7"/>
          <p:cNvPicPr>
            <a:picLocks noChangeAspect="1"/>
          </p:cNvPicPr>
          <p:nvPr/>
        </p:nvPicPr>
        <p:blipFill>
          <a:blip r:embed="rId4"/>
          <a:stretch>
            <a:fillRect/>
          </a:stretch>
        </p:blipFill>
        <p:spPr>
          <a:xfrm>
            <a:off x="12363134" y="7534178"/>
            <a:ext cx="2267266" cy="69542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4037" y="1013222"/>
            <a:ext cx="6583680" cy="822960"/>
          </a:xfrm>
          <a:prstGeom prst="rect">
            <a:avLst/>
          </a:prstGeom>
          <a:noFill/>
          <a:ln/>
        </p:spPr>
        <p:txBody>
          <a:bodyPr wrap="none" lIns="0" tIns="0" rIns="0" bIns="0" rtlCol="0" anchor="t"/>
          <a:lstStyle/>
          <a:p>
            <a:pPr marL="0" indent="0">
              <a:lnSpc>
                <a:spcPts val="6450"/>
              </a:lnSpc>
              <a:buNone/>
            </a:pPr>
            <a:r>
              <a:rPr lang="en-US" sz="5150" b="1" dirty="0">
                <a:solidFill>
                  <a:srgbClr val="FFB393"/>
                </a:solidFill>
                <a:latin typeface="Brygada 1918 Bold" pitchFamily="34" charset="0"/>
                <a:ea typeface="Brygada 1918 Bold" pitchFamily="34" charset="-122"/>
                <a:cs typeface="Brygada 1918 Bold" pitchFamily="34" charset="-120"/>
              </a:rPr>
              <a:t>Challenge</a:t>
            </a:r>
            <a:endParaRPr lang="en-US" sz="5150" dirty="0"/>
          </a:p>
        </p:txBody>
      </p:sp>
      <p:sp>
        <p:nvSpPr>
          <p:cNvPr id="3" name="Text 1"/>
          <p:cNvSpPr/>
          <p:nvPr/>
        </p:nvSpPr>
        <p:spPr>
          <a:xfrm>
            <a:off x="864037" y="2329934"/>
            <a:ext cx="12902327" cy="2370296"/>
          </a:xfrm>
          <a:prstGeom prst="rect">
            <a:avLst/>
          </a:prstGeom>
          <a:noFill/>
          <a:ln/>
        </p:spPr>
        <p:txBody>
          <a:bodyPr wrap="square" lIns="0" tIns="0" rIns="0" bIns="0" rtlCol="0" anchor="t"/>
          <a:lstStyle/>
          <a:p>
            <a:pPr marL="0" indent="0">
              <a:lnSpc>
                <a:spcPts val="3100"/>
              </a:lnSpc>
              <a:buNone/>
            </a:pPr>
            <a:r>
              <a:rPr lang="en-US" sz="1900" dirty="0">
                <a:solidFill>
                  <a:srgbClr val="F4CAB8"/>
                </a:solidFill>
                <a:latin typeface="Montserrat Medium" pitchFamily="34" charset="0"/>
                <a:ea typeface="Montserrat Medium" pitchFamily="34" charset="-122"/>
                <a:cs typeface="Montserrat Medium" pitchFamily="34" charset="-120"/>
              </a:rPr>
              <a:t>The project explored adding a feature to reward the agent for approaching the box as quickly as possible. This was intended to accelerate the learning process by encouraging the agent to prioritize reaching the box</a:t>
            </a:r>
            <a:r>
              <a:rPr lang="en-US" sz="1900" dirty="0" smtClean="0">
                <a:solidFill>
                  <a:srgbClr val="F4CAB8"/>
                </a:solidFill>
                <a:latin typeface="Montserrat Medium" pitchFamily="34" charset="0"/>
                <a:ea typeface="Montserrat Medium" pitchFamily="34" charset="-122"/>
                <a:cs typeface="Montserrat Medium" pitchFamily="34" charset="-120"/>
              </a:rPr>
              <a:t>.</a:t>
            </a:r>
            <a:endParaRPr lang="vi-VN" sz="1900" dirty="0" smtClean="0">
              <a:solidFill>
                <a:srgbClr val="F4CAB8"/>
              </a:solidFill>
              <a:latin typeface="Montserrat Medium" pitchFamily="34" charset="0"/>
              <a:ea typeface="Montserrat Medium" pitchFamily="34" charset="-122"/>
              <a:cs typeface="Montserrat Medium" pitchFamily="34" charset="-120"/>
            </a:endParaRPr>
          </a:p>
          <a:p>
            <a:pPr marL="0" indent="0">
              <a:lnSpc>
                <a:spcPts val="3100"/>
              </a:lnSpc>
              <a:buNone/>
            </a:pPr>
            <a:r>
              <a:rPr lang="en-US" sz="1900" dirty="0" smtClean="0">
                <a:solidFill>
                  <a:srgbClr val="F4CAB8"/>
                </a:solidFill>
                <a:latin typeface="Montserrat Medium" pitchFamily="34" charset="0"/>
                <a:ea typeface="Montserrat Medium" pitchFamily="34" charset="-122"/>
                <a:cs typeface="Montserrat Medium" pitchFamily="34" charset="-120"/>
              </a:rPr>
              <a:t> </a:t>
            </a:r>
            <a:r>
              <a:rPr lang="en-US" sz="1900" dirty="0">
                <a:solidFill>
                  <a:srgbClr val="F4CAB8"/>
                </a:solidFill>
                <a:latin typeface="Montserrat Medium" pitchFamily="34" charset="0"/>
                <a:ea typeface="Montserrat Medium" pitchFamily="34" charset="-122"/>
                <a:cs typeface="Montserrat Medium" pitchFamily="34" charset="-120"/>
              </a:rPr>
              <a:t>However, the experimental results showed that this feature did not significantly improve performance. Training was relatively slow, and after 5000 epochs, the agent only achieved an average reward of 0.82. </a:t>
            </a:r>
            <a:endParaRPr lang="en-US" sz="1900" dirty="0"/>
          </a:p>
        </p:txBody>
      </p:sp>
      <p:sp>
        <p:nvSpPr>
          <p:cNvPr id="4" name="Shape 2"/>
          <p:cNvSpPr/>
          <p:nvPr/>
        </p:nvSpPr>
        <p:spPr>
          <a:xfrm>
            <a:off x="864037" y="4977884"/>
            <a:ext cx="4136231" cy="2238375"/>
          </a:xfrm>
          <a:prstGeom prst="roundRect">
            <a:avLst>
              <a:gd name="adj" fmla="val 1654"/>
            </a:avLst>
          </a:prstGeom>
          <a:solidFill>
            <a:srgbClr val="4D1529"/>
          </a:solidFill>
          <a:ln/>
        </p:spPr>
      </p:sp>
      <p:sp>
        <p:nvSpPr>
          <p:cNvPr id="5" name="Text 3"/>
          <p:cNvSpPr/>
          <p:nvPr/>
        </p:nvSpPr>
        <p:spPr>
          <a:xfrm>
            <a:off x="1110853" y="5224701"/>
            <a:ext cx="3383042" cy="411480"/>
          </a:xfrm>
          <a:prstGeom prst="rect">
            <a:avLst/>
          </a:prstGeom>
          <a:noFill/>
          <a:ln/>
        </p:spPr>
        <p:txBody>
          <a:bodyPr wrap="none" lIns="0" tIns="0" rIns="0" bIns="0" rtlCol="0" anchor="t"/>
          <a:lstStyle/>
          <a:p>
            <a:pPr marL="0" indent="0">
              <a:lnSpc>
                <a:spcPts val="3200"/>
              </a:lnSpc>
              <a:buNone/>
            </a:pPr>
            <a:r>
              <a:rPr lang="en-US" sz="2550" b="1" dirty="0">
                <a:solidFill>
                  <a:srgbClr val="F4CAB8"/>
                </a:solidFill>
                <a:latin typeface="Brygada 1918 Bold" pitchFamily="34" charset="0"/>
                <a:ea typeface="Brygada 1918 Bold" pitchFamily="34" charset="-122"/>
                <a:cs typeface="Brygada 1918 Bold" pitchFamily="34" charset="-120"/>
              </a:rPr>
              <a:t>Reward for Proximity</a:t>
            </a:r>
            <a:endParaRPr lang="en-US" sz="2550" dirty="0"/>
          </a:p>
        </p:txBody>
      </p:sp>
      <p:sp>
        <p:nvSpPr>
          <p:cNvPr id="6" name="Text 4"/>
          <p:cNvSpPr/>
          <p:nvPr/>
        </p:nvSpPr>
        <p:spPr>
          <a:xfrm>
            <a:off x="1110853" y="5784294"/>
            <a:ext cx="3642598" cy="1185148"/>
          </a:xfrm>
          <a:prstGeom prst="rect">
            <a:avLst/>
          </a:prstGeom>
          <a:noFill/>
          <a:ln/>
        </p:spPr>
        <p:txBody>
          <a:bodyPr wrap="square" lIns="0" tIns="0" rIns="0" bIns="0" rtlCol="0" anchor="t"/>
          <a:lstStyle/>
          <a:p>
            <a:pPr marL="0" indent="0">
              <a:lnSpc>
                <a:spcPts val="3100"/>
              </a:lnSpc>
              <a:buNone/>
            </a:pPr>
            <a:r>
              <a:rPr lang="en-US" sz="1900" dirty="0">
                <a:solidFill>
                  <a:srgbClr val="F4CAB8"/>
                </a:solidFill>
                <a:latin typeface="Montserrat Medium" pitchFamily="34" charset="0"/>
                <a:ea typeface="Montserrat Medium" pitchFamily="34" charset="-122"/>
                <a:cs typeface="Montserrat Medium" pitchFamily="34" charset="-120"/>
              </a:rPr>
              <a:t>The agent received a reward of +1 for approaching the box.</a:t>
            </a:r>
            <a:endParaRPr lang="en-US" sz="1900" dirty="0"/>
          </a:p>
        </p:txBody>
      </p:sp>
      <p:sp>
        <p:nvSpPr>
          <p:cNvPr id="7" name="Shape 5"/>
          <p:cNvSpPr/>
          <p:nvPr/>
        </p:nvSpPr>
        <p:spPr>
          <a:xfrm>
            <a:off x="5247084" y="4977884"/>
            <a:ext cx="4136231" cy="2238375"/>
          </a:xfrm>
          <a:prstGeom prst="roundRect">
            <a:avLst>
              <a:gd name="adj" fmla="val 1654"/>
            </a:avLst>
          </a:prstGeom>
          <a:solidFill>
            <a:srgbClr val="4D1529"/>
          </a:solidFill>
          <a:ln/>
        </p:spPr>
      </p:sp>
      <p:sp>
        <p:nvSpPr>
          <p:cNvPr id="8" name="Text 6"/>
          <p:cNvSpPr/>
          <p:nvPr/>
        </p:nvSpPr>
        <p:spPr>
          <a:xfrm>
            <a:off x="5493901" y="5224701"/>
            <a:ext cx="3291840" cy="411480"/>
          </a:xfrm>
          <a:prstGeom prst="rect">
            <a:avLst/>
          </a:prstGeom>
          <a:noFill/>
          <a:ln/>
        </p:spPr>
        <p:txBody>
          <a:bodyPr wrap="none" lIns="0" tIns="0" rIns="0" bIns="0" rtlCol="0" anchor="t"/>
          <a:lstStyle/>
          <a:p>
            <a:pPr marL="0" indent="0">
              <a:lnSpc>
                <a:spcPts val="3200"/>
              </a:lnSpc>
              <a:buNone/>
            </a:pPr>
            <a:r>
              <a:rPr lang="en-US" sz="2550" b="1" dirty="0">
                <a:solidFill>
                  <a:srgbClr val="F4CAB8"/>
                </a:solidFill>
                <a:latin typeface="Brygada 1918 Bold" pitchFamily="34" charset="0"/>
                <a:ea typeface="Brygada 1918 Bold" pitchFamily="34" charset="-122"/>
                <a:cs typeface="Brygada 1918 Bold" pitchFamily="34" charset="-120"/>
              </a:rPr>
              <a:t>Performance Impact</a:t>
            </a:r>
            <a:endParaRPr lang="en-US" sz="2550" dirty="0"/>
          </a:p>
        </p:txBody>
      </p:sp>
      <p:sp>
        <p:nvSpPr>
          <p:cNvPr id="9" name="Text 7"/>
          <p:cNvSpPr/>
          <p:nvPr/>
        </p:nvSpPr>
        <p:spPr>
          <a:xfrm>
            <a:off x="5493901" y="5784294"/>
            <a:ext cx="3642598" cy="1185148"/>
          </a:xfrm>
          <a:prstGeom prst="rect">
            <a:avLst/>
          </a:prstGeom>
          <a:noFill/>
          <a:ln/>
        </p:spPr>
        <p:txBody>
          <a:bodyPr wrap="square" lIns="0" tIns="0" rIns="0" bIns="0" rtlCol="0" anchor="t"/>
          <a:lstStyle/>
          <a:p>
            <a:pPr marL="0" indent="0">
              <a:lnSpc>
                <a:spcPts val="3100"/>
              </a:lnSpc>
              <a:buNone/>
            </a:pPr>
            <a:r>
              <a:rPr lang="en-US" sz="1900" dirty="0">
                <a:solidFill>
                  <a:srgbClr val="F4CAB8"/>
                </a:solidFill>
                <a:latin typeface="Montserrat Medium" pitchFamily="34" charset="0"/>
                <a:ea typeface="Montserrat Medium" pitchFamily="34" charset="-122"/>
                <a:cs typeface="Montserrat Medium" pitchFamily="34" charset="-120"/>
              </a:rPr>
              <a:t>The added reward did not significantly improve performance.</a:t>
            </a:r>
            <a:endParaRPr lang="en-US" sz="1900" dirty="0"/>
          </a:p>
        </p:txBody>
      </p:sp>
      <p:sp>
        <p:nvSpPr>
          <p:cNvPr id="10" name="Shape 8"/>
          <p:cNvSpPr/>
          <p:nvPr/>
        </p:nvSpPr>
        <p:spPr>
          <a:xfrm>
            <a:off x="9630132" y="4977884"/>
            <a:ext cx="4136231" cy="2238375"/>
          </a:xfrm>
          <a:prstGeom prst="roundRect">
            <a:avLst>
              <a:gd name="adj" fmla="val 1654"/>
            </a:avLst>
          </a:prstGeom>
          <a:solidFill>
            <a:srgbClr val="4D1529"/>
          </a:solidFill>
          <a:ln/>
        </p:spPr>
      </p:sp>
      <p:sp>
        <p:nvSpPr>
          <p:cNvPr id="11" name="Text 9"/>
          <p:cNvSpPr/>
          <p:nvPr/>
        </p:nvSpPr>
        <p:spPr>
          <a:xfrm>
            <a:off x="9876949" y="5224701"/>
            <a:ext cx="3291840" cy="411480"/>
          </a:xfrm>
          <a:prstGeom prst="rect">
            <a:avLst/>
          </a:prstGeom>
          <a:noFill/>
          <a:ln/>
        </p:spPr>
        <p:txBody>
          <a:bodyPr wrap="none" lIns="0" tIns="0" rIns="0" bIns="0" rtlCol="0" anchor="t"/>
          <a:lstStyle/>
          <a:p>
            <a:pPr marL="0" indent="0">
              <a:lnSpc>
                <a:spcPts val="3200"/>
              </a:lnSpc>
              <a:buNone/>
            </a:pPr>
            <a:r>
              <a:rPr lang="en-US" sz="2550" b="1" dirty="0">
                <a:solidFill>
                  <a:srgbClr val="F4CAB8"/>
                </a:solidFill>
                <a:latin typeface="Brygada 1918 Bold" pitchFamily="34" charset="0"/>
                <a:ea typeface="Brygada 1918 Bold" pitchFamily="34" charset="-122"/>
                <a:cs typeface="Brygada 1918 Bold" pitchFamily="34" charset="-120"/>
              </a:rPr>
              <a:t>Average Reward</a:t>
            </a:r>
            <a:endParaRPr lang="en-US" sz="2550" dirty="0"/>
          </a:p>
        </p:txBody>
      </p:sp>
      <p:sp>
        <p:nvSpPr>
          <p:cNvPr id="12" name="Text 10"/>
          <p:cNvSpPr/>
          <p:nvPr/>
        </p:nvSpPr>
        <p:spPr>
          <a:xfrm>
            <a:off x="9876949" y="5784294"/>
            <a:ext cx="3642598" cy="1185148"/>
          </a:xfrm>
          <a:prstGeom prst="rect">
            <a:avLst/>
          </a:prstGeom>
          <a:noFill/>
          <a:ln/>
        </p:spPr>
        <p:txBody>
          <a:bodyPr wrap="square" lIns="0" tIns="0" rIns="0" bIns="0" rtlCol="0" anchor="t"/>
          <a:lstStyle/>
          <a:p>
            <a:pPr marL="0" indent="0">
              <a:lnSpc>
                <a:spcPts val="3100"/>
              </a:lnSpc>
              <a:buNone/>
            </a:pPr>
            <a:r>
              <a:rPr lang="en-US" sz="1900" dirty="0">
                <a:solidFill>
                  <a:srgbClr val="F4CAB8"/>
                </a:solidFill>
                <a:latin typeface="Montserrat Medium" pitchFamily="34" charset="0"/>
                <a:ea typeface="Montserrat Medium" pitchFamily="34" charset="-122"/>
                <a:cs typeface="Montserrat Medium" pitchFamily="34" charset="-120"/>
              </a:rPr>
              <a:t>The agent achieved an average reward of 0.82 after 5000 epochs.</a:t>
            </a:r>
            <a:endParaRPr lang="en-US" sz="1900" dirty="0"/>
          </a:p>
        </p:txBody>
      </p:sp>
      <p:pic>
        <p:nvPicPr>
          <p:cNvPr id="13" name="Picture 12"/>
          <p:cNvPicPr>
            <a:picLocks noChangeAspect="1"/>
          </p:cNvPicPr>
          <p:nvPr/>
        </p:nvPicPr>
        <p:blipFill>
          <a:blip r:embed="rId3"/>
          <a:stretch>
            <a:fillRect/>
          </a:stretch>
        </p:blipFill>
        <p:spPr>
          <a:xfrm>
            <a:off x="12363134" y="7493913"/>
            <a:ext cx="2267266" cy="69542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54090" y="574477"/>
            <a:ext cx="4325541" cy="540663"/>
          </a:xfrm>
          <a:prstGeom prst="rect">
            <a:avLst/>
          </a:prstGeom>
          <a:noFill/>
          <a:ln/>
        </p:spPr>
        <p:txBody>
          <a:bodyPr wrap="none" lIns="0" tIns="0" rIns="0" bIns="0" rtlCol="0" anchor="t"/>
          <a:lstStyle/>
          <a:p>
            <a:pPr marL="0" indent="0">
              <a:lnSpc>
                <a:spcPts val="4250"/>
              </a:lnSpc>
              <a:buNone/>
            </a:pPr>
            <a:r>
              <a:rPr lang="en-US" sz="3400" b="1" dirty="0">
                <a:solidFill>
                  <a:srgbClr val="FFB393"/>
                </a:solidFill>
                <a:latin typeface="Brygada 1918 Bold" pitchFamily="34" charset="0"/>
                <a:ea typeface="Brygada 1918 Bold" pitchFamily="34" charset="-122"/>
                <a:cs typeface="Brygada 1918 Bold" pitchFamily="34" charset="-120"/>
              </a:rPr>
              <a:t>Conclusion</a:t>
            </a:r>
            <a:endParaRPr lang="en-US" sz="3400" dirty="0"/>
          </a:p>
        </p:txBody>
      </p:sp>
      <p:sp>
        <p:nvSpPr>
          <p:cNvPr id="4" name="Text 1"/>
          <p:cNvSpPr/>
          <p:nvPr/>
        </p:nvSpPr>
        <p:spPr>
          <a:xfrm>
            <a:off x="6054090" y="1358384"/>
            <a:ext cx="8008620" cy="1556623"/>
          </a:xfrm>
          <a:prstGeom prst="rect">
            <a:avLst/>
          </a:prstGeom>
          <a:noFill/>
          <a:ln/>
        </p:spPr>
        <p:txBody>
          <a:bodyPr wrap="square" lIns="0" tIns="0" rIns="0" bIns="0" rtlCol="0" anchor="t"/>
          <a:lstStyle/>
          <a:p>
            <a:pPr marL="0" indent="0">
              <a:lnSpc>
                <a:spcPts val="2000"/>
              </a:lnSpc>
              <a:buNone/>
            </a:pPr>
            <a:r>
              <a:rPr lang="en-US" sz="1250" dirty="0">
                <a:solidFill>
                  <a:srgbClr val="F4CAB8"/>
                </a:solidFill>
                <a:latin typeface="Montserrat Medium" pitchFamily="34" charset="0"/>
                <a:ea typeface="Montserrat Medium" pitchFamily="34" charset="-122"/>
                <a:cs typeface="Montserrat Medium" pitchFamily="34" charset="-120"/>
              </a:rPr>
              <a:t>The project compared the performance of traditional reinforcement learning algorithms, such as SARSA, Q-learning, and Monte Carlo, in the Sokoban environment. </a:t>
            </a:r>
            <a:endParaRPr lang="vi-VN" sz="1250" dirty="0" smtClean="0">
              <a:solidFill>
                <a:srgbClr val="F4CAB8"/>
              </a:solidFill>
              <a:latin typeface="Montserrat Medium" pitchFamily="34" charset="0"/>
              <a:ea typeface="Montserrat Medium" pitchFamily="34" charset="-122"/>
              <a:cs typeface="Montserrat Medium" pitchFamily="34" charset="-120"/>
            </a:endParaRPr>
          </a:p>
          <a:p>
            <a:pPr marL="0" indent="0">
              <a:lnSpc>
                <a:spcPts val="2000"/>
              </a:lnSpc>
              <a:buNone/>
            </a:pPr>
            <a:r>
              <a:rPr lang="en-US" sz="1250" dirty="0" smtClean="0">
                <a:solidFill>
                  <a:srgbClr val="F4CAB8"/>
                </a:solidFill>
                <a:latin typeface="Montserrat Medium" pitchFamily="34" charset="0"/>
                <a:ea typeface="Montserrat Medium" pitchFamily="34" charset="-122"/>
                <a:cs typeface="Montserrat Medium" pitchFamily="34" charset="-120"/>
              </a:rPr>
              <a:t>they </a:t>
            </a:r>
            <a:r>
              <a:rPr lang="en-US" sz="1250" dirty="0">
                <a:solidFill>
                  <a:srgbClr val="F4CAB8"/>
                </a:solidFill>
                <a:latin typeface="Montserrat Medium" pitchFamily="34" charset="0"/>
                <a:ea typeface="Montserrat Medium" pitchFamily="34" charset="-122"/>
                <a:cs typeface="Montserrat Medium" pitchFamily="34" charset="-120"/>
              </a:rPr>
              <a:t>may still have potential in different or less complex environments. The project also emphasizes the importance of carefully designing the reward structure to impact the agent's learning efficiency and final performance.</a:t>
            </a:r>
            <a:endParaRPr lang="en-US" sz="1250" dirty="0"/>
          </a:p>
        </p:txBody>
      </p:sp>
      <p:pic>
        <p:nvPicPr>
          <p:cNvPr id="5" name="Image 1" descr="preencoded.png"/>
          <p:cNvPicPr>
            <a:picLocks noChangeAspect="1"/>
          </p:cNvPicPr>
          <p:nvPr/>
        </p:nvPicPr>
        <p:blipFill>
          <a:blip r:embed="rId4"/>
          <a:stretch>
            <a:fillRect/>
          </a:stretch>
        </p:blipFill>
        <p:spPr>
          <a:xfrm>
            <a:off x="6054090" y="3097411"/>
            <a:ext cx="405527" cy="405527"/>
          </a:xfrm>
          <a:prstGeom prst="rect">
            <a:avLst/>
          </a:prstGeom>
        </p:spPr>
      </p:pic>
      <p:sp>
        <p:nvSpPr>
          <p:cNvPr id="6" name="Text 2"/>
          <p:cNvSpPr/>
          <p:nvPr/>
        </p:nvSpPr>
        <p:spPr>
          <a:xfrm>
            <a:off x="6054090" y="3665101"/>
            <a:ext cx="2162770" cy="270391"/>
          </a:xfrm>
          <a:prstGeom prst="rect">
            <a:avLst/>
          </a:prstGeom>
          <a:noFill/>
          <a:ln/>
        </p:spPr>
        <p:txBody>
          <a:bodyPr wrap="none" lIns="0" tIns="0" rIns="0" bIns="0" rtlCol="0" anchor="t"/>
          <a:lstStyle/>
          <a:p>
            <a:pPr marL="0" indent="0" algn="l">
              <a:lnSpc>
                <a:spcPts val="2100"/>
              </a:lnSpc>
              <a:buNone/>
            </a:pPr>
            <a:r>
              <a:rPr lang="en-US" sz="1700" b="1" dirty="0">
                <a:solidFill>
                  <a:srgbClr val="F4CAB8"/>
                </a:solidFill>
                <a:latin typeface="Brygada 1918 Bold" pitchFamily="34" charset="0"/>
                <a:ea typeface="Brygada 1918 Bold" pitchFamily="34" charset="-122"/>
                <a:cs typeface="Brygada 1918 Bold" pitchFamily="34" charset="-120"/>
              </a:rPr>
              <a:t>SARSA</a:t>
            </a:r>
            <a:endParaRPr lang="en-US" sz="1700" dirty="0"/>
          </a:p>
        </p:txBody>
      </p:sp>
      <p:sp>
        <p:nvSpPr>
          <p:cNvPr id="7" name="Text 3"/>
          <p:cNvSpPr/>
          <p:nvPr/>
        </p:nvSpPr>
        <p:spPr>
          <a:xfrm>
            <a:off x="6054090" y="4032766"/>
            <a:ext cx="8008620" cy="259437"/>
          </a:xfrm>
          <a:prstGeom prst="rect">
            <a:avLst/>
          </a:prstGeom>
          <a:noFill/>
          <a:ln/>
        </p:spPr>
        <p:txBody>
          <a:bodyPr wrap="none" lIns="0" tIns="0" rIns="0" bIns="0" rtlCol="0" anchor="t"/>
          <a:lstStyle/>
          <a:p>
            <a:pPr marL="0" indent="0" algn="l">
              <a:lnSpc>
                <a:spcPts val="2000"/>
              </a:lnSpc>
              <a:buNone/>
            </a:pPr>
            <a:r>
              <a:rPr lang="en-US" sz="1250" dirty="0">
                <a:solidFill>
                  <a:srgbClr val="F4CAB8"/>
                </a:solidFill>
                <a:latin typeface="Montserrat Medium" pitchFamily="34" charset="0"/>
                <a:ea typeface="Montserrat Medium" pitchFamily="34" charset="-122"/>
                <a:cs typeface="Montserrat Medium" pitchFamily="34" charset="-120"/>
              </a:rPr>
              <a:t>Outperforms other algorithms in stability and convergence speed.</a:t>
            </a:r>
            <a:endParaRPr lang="en-US" sz="1250" dirty="0"/>
          </a:p>
        </p:txBody>
      </p:sp>
      <p:pic>
        <p:nvPicPr>
          <p:cNvPr id="8" name="Image 2" descr="preencoded.png"/>
          <p:cNvPicPr>
            <a:picLocks noChangeAspect="1"/>
          </p:cNvPicPr>
          <p:nvPr/>
        </p:nvPicPr>
        <p:blipFill>
          <a:blip r:embed="rId5"/>
          <a:stretch>
            <a:fillRect/>
          </a:stretch>
        </p:blipFill>
        <p:spPr>
          <a:xfrm>
            <a:off x="6054090" y="4778812"/>
            <a:ext cx="405527" cy="405527"/>
          </a:xfrm>
          <a:prstGeom prst="rect">
            <a:avLst/>
          </a:prstGeom>
        </p:spPr>
      </p:pic>
      <p:sp>
        <p:nvSpPr>
          <p:cNvPr id="9" name="Text 4"/>
          <p:cNvSpPr/>
          <p:nvPr/>
        </p:nvSpPr>
        <p:spPr>
          <a:xfrm>
            <a:off x="6054090" y="5346502"/>
            <a:ext cx="2162770" cy="270391"/>
          </a:xfrm>
          <a:prstGeom prst="rect">
            <a:avLst/>
          </a:prstGeom>
          <a:noFill/>
          <a:ln/>
        </p:spPr>
        <p:txBody>
          <a:bodyPr wrap="none" lIns="0" tIns="0" rIns="0" bIns="0" rtlCol="0" anchor="t"/>
          <a:lstStyle/>
          <a:p>
            <a:pPr marL="0" indent="0" algn="l">
              <a:lnSpc>
                <a:spcPts val="2100"/>
              </a:lnSpc>
              <a:buNone/>
            </a:pPr>
            <a:r>
              <a:rPr lang="en-US" sz="1700" b="1" dirty="0">
                <a:solidFill>
                  <a:srgbClr val="F4CAB8"/>
                </a:solidFill>
                <a:latin typeface="Brygada 1918 Bold" pitchFamily="34" charset="0"/>
                <a:ea typeface="Brygada 1918 Bold" pitchFamily="34" charset="-122"/>
                <a:cs typeface="Brygada 1918 Bold" pitchFamily="34" charset="-120"/>
              </a:rPr>
              <a:t>Reward Structure</a:t>
            </a:r>
            <a:endParaRPr lang="en-US" sz="1700" dirty="0"/>
          </a:p>
        </p:txBody>
      </p:sp>
      <p:sp>
        <p:nvSpPr>
          <p:cNvPr id="10" name="Text 5"/>
          <p:cNvSpPr/>
          <p:nvPr/>
        </p:nvSpPr>
        <p:spPr>
          <a:xfrm>
            <a:off x="6054090" y="5714167"/>
            <a:ext cx="8008620" cy="259437"/>
          </a:xfrm>
          <a:prstGeom prst="rect">
            <a:avLst/>
          </a:prstGeom>
          <a:noFill/>
          <a:ln/>
        </p:spPr>
        <p:txBody>
          <a:bodyPr wrap="none" lIns="0" tIns="0" rIns="0" bIns="0" rtlCol="0" anchor="t"/>
          <a:lstStyle/>
          <a:p>
            <a:pPr marL="0" indent="0" algn="l">
              <a:lnSpc>
                <a:spcPts val="2000"/>
              </a:lnSpc>
              <a:buNone/>
            </a:pPr>
            <a:r>
              <a:rPr lang="en-US" sz="1250" dirty="0">
                <a:solidFill>
                  <a:srgbClr val="F4CAB8"/>
                </a:solidFill>
                <a:latin typeface="Montserrat Medium" pitchFamily="34" charset="0"/>
                <a:ea typeface="Montserrat Medium" pitchFamily="34" charset="-122"/>
                <a:cs typeface="Montserrat Medium" pitchFamily="34" charset="-120"/>
              </a:rPr>
              <a:t>Crucial for learning efficiency and performance.</a:t>
            </a:r>
            <a:endParaRPr lang="en-US" sz="1250" dirty="0"/>
          </a:p>
        </p:txBody>
      </p:sp>
      <p:pic>
        <p:nvPicPr>
          <p:cNvPr id="11" name="Image 3" descr="preencoded.png"/>
          <p:cNvPicPr>
            <a:picLocks noChangeAspect="1"/>
          </p:cNvPicPr>
          <p:nvPr/>
        </p:nvPicPr>
        <p:blipFill>
          <a:blip r:embed="rId6"/>
          <a:stretch>
            <a:fillRect/>
          </a:stretch>
        </p:blipFill>
        <p:spPr>
          <a:xfrm>
            <a:off x="6054090" y="6460212"/>
            <a:ext cx="405527" cy="405527"/>
          </a:xfrm>
          <a:prstGeom prst="rect">
            <a:avLst/>
          </a:prstGeom>
        </p:spPr>
      </p:pic>
      <p:sp>
        <p:nvSpPr>
          <p:cNvPr id="12" name="Text 6"/>
          <p:cNvSpPr/>
          <p:nvPr/>
        </p:nvSpPr>
        <p:spPr>
          <a:xfrm>
            <a:off x="6054090" y="7027902"/>
            <a:ext cx="2162770" cy="270391"/>
          </a:xfrm>
          <a:prstGeom prst="rect">
            <a:avLst/>
          </a:prstGeom>
          <a:noFill/>
          <a:ln/>
        </p:spPr>
        <p:txBody>
          <a:bodyPr wrap="none" lIns="0" tIns="0" rIns="0" bIns="0" rtlCol="0" anchor="t"/>
          <a:lstStyle/>
          <a:p>
            <a:pPr marL="0" indent="0" algn="l">
              <a:lnSpc>
                <a:spcPts val="2100"/>
              </a:lnSpc>
              <a:buNone/>
            </a:pPr>
            <a:r>
              <a:rPr lang="en-US" sz="1700" b="1" dirty="0">
                <a:solidFill>
                  <a:srgbClr val="F4CAB8"/>
                </a:solidFill>
                <a:latin typeface="Brygada 1918 Bold" pitchFamily="34" charset="0"/>
                <a:ea typeface="Brygada 1918 Bold" pitchFamily="34" charset="-122"/>
                <a:cs typeface="Brygada 1918 Bold" pitchFamily="34" charset="-120"/>
              </a:rPr>
              <a:t>Future Work</a:t>
            </a:r>
            <a:endParaRPr lang="en-US" sz="1700" dirty="0"/>
          </a:p>
        </p:txBody>
      </p:sp>
      <p:sp>
        <p:nvSpPr>
          <p:cNvPr id="13" name="Text 7"/>
          <p:cNvSpPr/>
          <p:nvPr/>
        </p:nvSpPr>
        <p:spPr>
          <a:xfrm>
            <a:off x="6054090" y="7395567"/>
            <a:ext cx="8008620" cy="259437"/>
          </a:xfrm>
          <a:prstGeom prst="rect">
            <a:avLst/>
          </a:prstGeom>
          <a:noFill/>
          <a:ln/>
        </p:spPr>
        <p:txBody>
          <a:bodyPr wrap="none" lIns="0" tIns="0" rIns="0" bIns="0" rtlCol="0" anchor="t"/>
          <a:lstStyle/>
          <a:p>
            <a:pPr marL="0" indent="0" algn="l">
              <a:lnSpc>
                <a:spcPts val="2000"/>
              </a:lnSpc>
              <a:buNone/>
            </a:pPr>
            <a:r>
              <a:rPr lang="en-US" sz="1250" dirty="0">
                <a:solidFill>
                  <a:srgbClr val="F4CAB8"/>
                </a:solidFill>
                <a:latin typeface="Montserrat Medium" pitchFamily="34" charset="0"/>
                <a:ea typeface="Montserrat Medium" pitchFamily="34" charset="-122"/>
                <a:cs typeface="Montserrat Medium" pitchFamily="34" charset="-120"/>
              </a:rPr>
              <a:t>Explore deep reinforcement learning methods and dynamic environments.</a:t>
            </a:r>
            <a:endParaRPr lang="en-US" sz="1250" dirty="0"/>
          </a:p>
        </p:txBody>
      </p:sp>
      <p:pic>
        <p:nvPicPr>
          <p:cNvPr id="14" name="Picture 13"/>
          <p:cNvPicPr>
            <a:picLocks noChangeAspect="1"/>
          </p:cNvPicPr>
          <p:nvPr/>
        </p:nvPicPr>
        <p:blipFill>
          <a:blip r:embed="rId7"/>
          <a:stretch>
            <a:fillRect/>
          </a:stretch>
        </p:blipFill>
        <p:spPr>
          <a:xfrm>
            <a:off x="12363134" y="7534178"/>
            <a:ext cx="2267266" cy="69542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6" y="506016"/>
            <a:ext cx="7415927" cy="1645920"/>
          </a:xfrm>
          <a:prstGeom prst="rect">
            <a:avLst/>
          </a:prstGeom>
          <a:noFill/>
          <a:ln/>
        </p:spPr>
        <p:txBody>
          <a:bodyPr wrap="square" lIns="0" tIns="0" rIns="0" bIns="0" rtlCol="0" anchor="t"/>
          <a:lstStyle/>
          <a:p>
            <a:pPr marL="0" indent="0">
              <a:lnSpc>
                <a:spcPts val="6450"/>
              </a:lnSpc>
              <a:buNone/>
            </a:pPr>
            <a:r>
              <a:rPr lang="en-US" sz="5150" b="1" dirty="0">
                <a:solidFill>
                  <a:srgbClr val="FFB393"/>
                </a:solidFill>
                <a:latin typeface="Brygada 1918 Bold" pitchFamily="34" charset="0"/>
                <a:ea typeface="Brygada 1918 Bold" pitchFamily="34" charset="-122"/>
                <a:cs typeface="Brygada 1918 Bold" pitchFamily="34" charset="-120"/>
              </a:rPr>
              <a:t>Theoretical Background</a:t>
            </a:r>
            <a:endParaRPr lang="en-US" sz="5150" dirty="0"/>
          </a:p>
        </p:txBody>
      </p:sp>
      <p:sp>
        <p:nvSpPr>
          <p:cNvPr id="4" name="Text 1"/>
          <p:cNvSpPr/>
          <p:nvPr/>
        </p:nvSpPr>
        <p:spPr>
          <a:xfrm>
            <a:off x="6350437" y="2337078"/>
            <a:ext cx="7415927" cy="3555444"/>
          </a:xfrm>
          <a:prstGeom prst="rect">
            <a:avLst/>
          </a:prstGeom>
          <a:noFill/>
          <a:ln/>
        </p:spPr>
        <p:txBody>
          <a:bodyPr wrap="square" lIns="0" tIns="0" rIns="0" bIns="0" rtlCol="0" anchor="t"/>
          <a:lstStyle/>
          <a:p>
            <a:pPr marL="0" indent="0">
              <a:lnSpc>
                <a:spcPts val="3100"/>
              </a:lnSpc>
              <a:buNone/>
            </a:pPr>
            <a:r>
              <a:rPr lang="en-US" sz="1900" dirty="0">
                <a:solidFill>
                  <a:srgbClr val="F4CAB8"/>
                </a:solidFill>
                <a:latin typeface="Montserrat Medium" pitchFamily="34" charset="0"/>
                <a:ea typeface="Montserrat Medium" pitchFamily="34" charset="-122"/>
                <a:cs typeface="Montserrat Medium" pitchFamily="34" charset="-120"/>
              </a:rPr>
              <a:t>Reinforcement Learning (RL) involves an agent interacting with an environment to maximize cumulative rewards. Key components of RL include the agent, environment, state, action, reward, and policy. The agent learns to make decisions by interacting with the environment and receiving feedback in the form of rewards. </a:t>
            </a:r>
            <a:endParaRPr lang="vi-VN" sz="1900" dirty="0" smtClean="0">
              <a:solidFill>
                <a:srgbClr val="F4CAB8"/>
              </a:solidFill>
              <a:latin typeface="Montserrat Medium" pitchFamily="34" charset="0"/>
              <a:ea typeface="Montserrat Medium" pitchFamily="34" charset="-122"/>
              <a:cs typeface="Montserrat Medium" pitchFamily="34" charset="-120"/>
            </a:endParaRPr>
          </a:p>
          <a:p>
            <a:pPr marL="0" indent="0">
              <a:lnSpc>
                <a:spcPts val="3100"/>
              </a:lnSpc>
              <a:buNone/>
            </a:pPr>
            <a:endParaRPr lang="en-US" sz="1900" dirty="0"/>
          </a:p>
        </p:txBody>
      </p:sp>
      <p:pic>
        <p:nvPicPr>
          <p:cNvPr id="5" name="Picture 4"/>
          <p:cNvPicPr>
            <a:picLocks noChangeAspect="1"/>
          </p:cNvPicPr>
          <p:nvPr/>
        </p:nvPicPr>
        <p:blipFill>
          <a:blip r:embed="rId4"/>
          <a:stretch>
            <a:fillRect/>
          </a:stretch>
        </p:blipFill>
        <p:spPr>
          <a:xfrm>
            <a:off x="12363134" y="7534178"/>
            <a:ext cx="2267266" cy="69542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920180" y="462116"/>
            <a:ext cx="8490092" cy="6990736"/>
          </a:xfrm>
          <a:prstGeom prst="rect">
            <a:avLst/>
          </a:prstGeom>
        </p:spPr>
      </p:pic>
      <p:pic>
        <p:nvPicPr>
          <p:cNvPr id="3" name="Picture 2"/>
          <p:cNvPicPr>
            <a:picLocks noChangeAspect="1"/>
          </p:cNvPicPr>
          <p:nvPr/>
        </p:nvPicPr>
        <p:blipFill>
          <a:blip r:embed="rId3"/>
          <a:stretch>
            <a:fillRect/>
          </a:stretch>
        </p:blipFill>
        <p:spPr>
          <a:xfrm>
            <a:off x="12848976" y="7562757"/>
            <a:ext cx="1781424" cy="666843"/>
          </a:xfrm>
          <a:prstGeom prst="rect">
            <a:avLst/>
          </a:prstGeom>
        </p:spPr>
      </p:pic>
    </p:spTree>
    <p:extLst>
      <p:ext uri="{BB962C8B-B14F-4D97-AF65-F5344CB8AC3E}">
        <p14:creationId xmlns:p14="http://schemas.microsoft.com/office/powerpoint/2010/main" val="42908327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06012" y="2222371"/>
            <a:ext cx="11366091" cy="3970318"/>
          </a:xfrm>
          <a:prstGeom prst="rect">
            <a:avLst/>
          </a:prstGeom>
        </p:spPr>
        <p:txBody>
          <a:bodyPr wrap="square">
            <a:spAutoFit/>
          </a:bodyPr>
          <a:lstStyle/>
          <a:p>
            <a:r>
              <a:rPr lang="en-US" sz="2800" dirty="0">
                <a:solidFill>
                  <a:schemeClr val="accent2">
                    <a:lumMod val="40000"/>
                    <a:lumOff val="60000"/>
                  </a:schemeClr>
                </a:solidFill>
              </a:rPr>
              <a:t>A state is a description of the current situation in the game environment, including information about the positions of the boxes, the position of the player, and the positions of the objectives. Specifically, a state in a Sokoban environment can include:</a:t>
            </a:r>
          </a:p>
          <a:p>
            <a:endParaRPr lang="en-US" sz="2800" dirty="0">
              <a:solidFill>
                <a:schemeClr val="accent2">
                  <a:lumMod val="40000"/>
                  <a:lumOff val="60000"/>
                </a:schemeClr>
              </a:solidFill>
            </a:endParaRPr>
          </a:p>
          <a:p>
            <a:r>
              <a:rPr lang="en-US" sz="2800" dirty="0">
                <a:solidFill>
                  <a:schemeClr val="accent2">
                    <a:lumMod val="40000"/>
                    <a:lumOff val="60000"/>
                  </a:schemeClr>
                </a:solidFill>
              </a:rPr>
              <a:t>Player position: </a:t>
            </a:r>
            <a:r>
              <a:rPr lang="vi-VN" sz="2800" dirty="0" smtClean="0">
                <a:solidFill>
                  <a:schemeClr val="accent2">
                    <a:lumMod val="40000"/>
                    <a:lumOff val="60000"/>
                  </a:schemeClr>
                </a:solidFill>
              </a:rPr>
              <a:t>         </a:t>
            </a:r>
            <a:r>
              <a:rPr lang="en-US" sz="2800" dirty="0" smtClean="0">
                <a:solidFill>
                  <a:schemeClr val="accent2">
                    <a:lumMod val="40000"/>
                    <a:lumOff val="60000"/>
                  </a:schemeClr>
                </a:solidFill>
              </a:rPr>
              <a:t>The </a:t>
            </a:r>
            <a:r>
              <a:rPr lang="en-US" sz="2800" dirty="0">
                <a:solidFill>
                  <a:schemeClr val="accent2">
                    <a:lumMod val="40000"/>
                    <a:lumOff val="60000"/>
                  </a:schemeClr>
                </a:solidFill>
              </a:rPr>
              <a:t>current square the player is standing on.</a:t>
            </a:r>
          </a:p>
          <a:p>
            <a:r>
              <a:rPr lang="en-US" sz="2800" dirty="0">
                <a:solidFill>
                  <a:schemeClr val="accent2">
                    <a:lumMod val="40000"/>
                    <a:lumOff val="60000"/>
                  </a:schemeClr>
                </a:solidFill>
              </a:rPr>
              <a:t>Box position: </a:t>
            </a:r>
            <a:r>
              <a:rPr lang="vi-VN" sz="2800" dirty="0" smtClean="0">
                <a:solidFill>
                  <a:schemeClr val="accent2">
                    <a:lumMod val="40000"/>
                    <a:lumOff val="60000"/>
                  </a:schemeClr>
                </a:solidFill>
              </a:rPr>
              <a:t>             </a:t>
            </a:r>
            <a:r>
              <a:rPr lang="en-US" sz="2800" dirty="0" smtClean="0">
                <a:solidFill>
                  <a:schemeClr val="accent2">
                    <a:lumMod val="40000"/>
                    <a:lumOff val="60000"/>
                  </a:schemeClr>
                </a:solidFill>
              </a:rPr>
              <a:t>The </a:t>
            </a:r>
            <a:r>
              <a:rPr lang="en-US" sz="2800" dirty="0">
                <a:solidFill>
                  <a:schemeClr val="accent2">
                    <a:lumMod val="40000"/>
                    <a:lumOff val="60000"/>
                  </a:schemeClr>
                </a:solidFill>
              </a:rPr>
              <a:t>position of each box on the board.</a:t>
            </a:r>
          </a:p>
          <a:p>
            <a:r>
              <a:rPr lang="en-US" sz="2800" dirty="0">
                <a:solidFill>
                  <a:schemeClr val="accent2">
                    <a:lumMod val="40000"/>
                    <a:lumOff val="60000"/>
                  </a:schemeClr>
                </a:solidFill>
              </a:rPr>
              <a:t>Target position</a:t>
            </a:r>
            <a:r>
              <a:rPr lang="en-US" sz="2800" dirty="0" smtClean="0">
                <a:solidFill>
                  <a:schemeClr val="accent2">
                    <a:lumMod val="40000"/>
                    <a:lumOff val="60000"/>
                  </a:schemeClr>
                </a:solidFill>
              </a:rPr>
              <a:t>: </a:t>
            </a:r>
            <a:r>
              <a:rPr lang="vi-VN" sz="2800" dirty="0" smtClean="0">
                <a:solidFill>
                  <a:schemeClr val="accent2">
                    <a:lumMod val="40000"/>
                    <a:lumOff val="60000"/>
                  </a:schemeClr>
                </a:solidFill>
              </a:rPr>
              <a:t>         </a:t>
            </a:r>
            <a:r>
              <a:rPr lang="en-US" sz="2800" dirty="0" smtClean="0">
                <a:solidFill>
                  <a:schemeClr val="accent2">
                    <a:lumMod val="40000"/>
                    <a:lumOff val="60000"/>
                  </a:schemeClr>
                </a:solidFill>
              </a:rPr>
              <a:t>The </a:t>
            </a:r>
            <a:r>
              <a:rPr lang="en-US" sz="2800" dirty="0">
                <a:solidFill>
                  <a:schemeClr val="accent2">
                    <a:lumMod val="40000"/>
                    <a:lumOff val="60000"/>
                  </a:schemeClr>
                </a:solidFill>
              </a:rPr>
              <a:t>position of the objective squares into which </a:t>
            </a:r>
            <a:r>
              <a:rPr lang="en-US" sz="2800" dirty="0" smtClean="0">
                <a:solidFill>
                  <a:schemeClr val="accent2">
                    <a:lumMod val="40000"/>
                    <a:lumOff val="60000"/>
                  </a:schemeClr>
                </a:solidFill>
              </a:rPr>
              <a:t>the</a:t>
            </a:r>
            <a:r>
              <a:rPr lang="vi-VN" sz="2800" dirty="0" smtClean="0">
                <a:solidFill>
                  <a:schemeClr val="accent2">
                    <a:lumMod val="40000"/>
                    <a:lumOff val="60000"/>
                  </a:schemeClr>
                </a:solidFill>
              </a:rPr>
              <a:t>  </a:t>
            </a:r>
            <a:r>
              <a:rPr lang="en-US" sz="2800" dirty="0" smtClean="0">
                <a:solidFill>
                  <a:schemeClr val="accent2">
                    <a:lumMod val="40000"/>
                    <a:lumOff val="60000"/>
                  </a:schemeClr>
                </a:solidFill>
              </a:rPr>
              <a:t>box </a:t>
            </a:r>
            <a:r>
              <a:rPr lang="en-US" sz="2800" dirty="0">
                <a:solidFill>
                  <a:schemeClr val="accent2">
                    <a:lumMod val="40000"/>
                    <a:lumOff val="60000"/>
                  </a:schemeClr>
                </a:solidFill>
              </a:rPr>
              <a:t>needs to be pushed</a:t>
            </a:r>
          </a:p>
        </p:txBody>
      </p:sp>
      <p:sp>
        <p:nvSpPr>
          <p:cNvPr id="3" name="Rectangle 2"/>
          <p:cNvSpPr/>
          <p:nvPr/>
        </p:nvSpPr>
        <p:spPr>
          <a:xfrm>
            <a:off x="1406012" y="702175"/>
            <a:ext cx="6542945" cy="848950"/>
          </a:xfrm>
          <a:prstGeom prst="rect">
            <a:avLst/>
          </a:prstGeom>
        </p:spPr>
        <p:txBody>
          <a:bodyPr wrap="none">
            <a:spAutoFit/>
          </a:bodyPr>
          <a:lstStyle/>
          <a:p>
            <a:pPr>
              <a:lnSpc>
                <a:spcPts val="6450"/>
              </a:lnSpc>
            </a:pPr>
            <a:r>
              <a:rPr lang="vi-VN" sz="4000" b="1" dirty="0" smtClean="0">
                <a:solidFill>
                  <a:schemeClr val="accent2">
                    <a:lumMod val="60000"/>
                    <a:lumOff val="40000"/>
                  </a:schemeClr>
                </a:solidFill>
              </a:rPr>
              <a:t>STATE OF ENVIRONMENT</a:t>
            </a:r>
            <a:endParaRPr lang="en-US" sz="4000" b="1" dirty="0">
              <a:solidFill>
                <a:schemeClr val="accent2">
                  <a:lumMod val="60000"/>
                  <a:lumOff val="40000"/>
                </a:schemeClr>
              </a:solidFill>
            </a:endParaRPr>
          </a:p>
        </p:txBody>
      </p:sp>
      <p:pic>
        <p:nvPicPr>
          <p:cNvPr id="4" name="Picture 3"/>
          <p:cNvPicPr>
            <a:picLocks noChangeAspect="1"/>
          </p:cNvPicPr>
          <p:nvPr/>
        </p:nvPicPr>
        <p:blipFill>
          <a:blip r:embed="rId2"/>
          <a:stretch>
            <a:fillRect/>
          </a:stretch>
        </p:blipFill>
        <p:spPr>
          <a:xfrm>
            <a:off x="12134502" y="7352630"/>
            <a:ext cx="2495898" cy="800212"/>
          </a:xfrm>
          <a:prstGeom prst="rect">
            <a:avLst/>
          </a:prstGeom>
        </p:spPr>
      </p:pic>
    </p:spTree>
    <p:extLst>
      <p:ext uri="{BB962C8B-B14F-4D97-AF65-F5344CB8AC3E}">
        <p14:creationId xmlns:p14="http://schemas.microsoft.com/office/powerpoint/2010/main" val="34330177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83644" y="892254"/>
            <a:ext cx="5028724" cy="555784"/>
          </a:xfrm>
          <a:prstGeom prst="rect">
            <a:avLst/>
          </a:prstGeom>
          <a:noFill/>
          <a:ln/>
        </p:spPr>
        <p:txBody>
          <a:bodyPr wrap="none" lIns="0" tIns="0" rIns="0" bIns="0" rtlCol="0" anchor="t"/>
          <a:lstStyle/>
          <a:p>
            <a:pPr marL="0" indent="0">
              <a:lnSpc>
                <a:spcPts val="4350"/>
              </a:lnSpc>
              <a:buNone/>
            </a:pPr>
            <a:r>
              <a:rPr lang="en-US" sz="3500" b="1" dirty="0">
                <a:solidFill>
                  <a:srgbClr val="FFB393"/>
                </a:solidFill>
                <a:latin typeface="Brygada 1918 Bold" pitchFamily="34" charset="0"/>
                <a:ea typeface="Brygada 1918 Bold" pitchFamily="34" charset="-122"/>
                <a:cs typeface="Brygada 1918 Bold" pitchFamily="34" charset="-120"/>
              </a:rPr>
              <a:t>Overview of Algorithms</a:t>
            </a:r>
            <a:endParaRPr lang="en-US" sz="3500" dirty="0"/>
          </a:p>
        </p:txBody>
      </p:sp>
      <p:sp>
        <p:nvSpPr>
          <p:cNvPr id="3" name="Text 1"/>
          <p:cNvSpPr/>
          <p:nvPr/>
        </p:nvSpPr>
        <p:spPr>
          <a:xfrm>
            <a:off x="583644" y="1563821"/>
            <a:ext cx="13463111" cy="800457"/>
          </a:xfrm>
          <a:prstGeom prst="rect">
            <a:avLst/>
          </a:prstGeom>
          <a:noFill/>
          <a:ln/>
        </p:spPr>
        <p:txBody>
          <a:bodyPr wrap="square" lIns="0" tIns="0" rIns="0" bIns="0" rtlCol="0" anchor="t"/>
          <a:lstStyle/>
          <a:p>
            <a:pPr marL="0" indent="0">
              <a:lnSpc>
                <a:spcPts val="2100"/>
              </a:lnSpc>
              <a:buNone/>
            </a:pPr>
            <a:r>
              <a:rPr lang="en-US" sz="1300" dirty="0">
                <a:solidFill>
                  <a:srgbClr val="F4CAB8"/>
                </a:solidFill>
                <a:latin typeface="Montserrat Medium" pitchFamily="34" charset="0"/>
                <a:ea typeface="Montserrat Medium" pitchFamily="34" charset="-122"/>
                <a:cs typeface="Montserrat Medium" pitchFamily="34" charset="-120"/>
              </a:rPr>
              <a:t>This project focuses on the SARSA algorithm, an on-policy, model-free RL algorithm. SARSA updates the Q-values based on the actions actually taken by the agent, encouraging exploration and learning robust strategies. </a:t>
            </a:r>
            <a:endParaRPr lang="vi-VN" sz="1300" dirty="0" smtClean="0">
              <a:solidFill>
                <a:srgbClr val="F4CAB8"/>
              </a:solidFill>
              <a:latin typeface="Montserrat Medium" pitchFamily="34" charset="0"/>
              <a:ea typeface="Montserrat Medium" pitchFamily="34" charset="-122"/>
              <a:cs typeface="Montserrat Medium" pitchFamily="34" charset="-120"/>
            </a:endParaRPr>
          </a:p>
          <a:p>
            <a:pPr marL="0" indent="0">
              <a:lnSpc>
                <a:spcPts val="2100"/>
              </a:lnSpc>
              <a:buNone/>
            </a:pPr>
            <a:r>
              <a:rPr lang="en-US" sz="1300" dirty="0" smtClean="0">
                <a:solidFill>
                  <a:srgbClr val="F4CAB8"/>
                </a:solidFill>
                <a:latin typeface="Montserrat Medium" pitchFamily="34" charset="0"/>
                <a:ea typeface="Montserrat Medium" pitchFamily="34" charset="-122"/>
                <a:cs typeface="Montserrat Medium" pitchFamily="34" charset="-120"/>
              </a:rPr>
              <a:t>The </a:t>
            </a:r>
            <a:r>
              <a:rPr lang="en-US" sz="1300" dirty="0">
                <a:solidFill>
                  <a:srgbClr val="F4CAB8"/>
                </a:solidFill>
                <a:latin typeface="Montserrat Medium" pitchFamily="34" charset="0"/>
                <a:ea typeface="Montserrat Medium" pitchFamily="34" charset="-122"/>
                <a:cs typeface="Montserrat Medium" pitchFamily="34" charset="-120"/>
              </a:rPr>
              <a:t>update rule for SARSA is</a:t>
            </a:r>
            <a:r>
              <a:rPr lang="en-US" sz="1300" dirty="0" smtClean="0">
                <a:solidFill>
                  <a:srgbClr val="F4CAB8"/>
                </a:solidFill>
                <a:latin typeface="Montserrat Medium" pitchFamily="34" charset="0"/>
                <a:ea typeface="Montserrat Medium" pitchFamily="34" charset="-122"/>
                <a:cs typeface="Montserrat Medium" pitchFamily="34" charset="-120"/>
              </a:rPr>
              <a:t>:</a:t>
            </a:r>
            <a:endParaRPr lang="vi-VN" sz="1300" dirty="0" smtClean="0">
              <a:solidFill>
                <a:srgbClr val="F4CAB8"/>
              </a:solidFill>
              <a:latin typeface="Montserrat Medium" pitchFamily="34" charset="0"/>
              <a:ea typeface="Montserrat Medium" pitchFamily="34" charset="-122"/>
              <a:cs typeface="Montserrat Medium" pitchFamily="34" charset="-120"/>
            </a:endParaRPr>
          </a:p>
          <a:p>
            <a:pPr marL="0" indent="0" algn="ctr">
              <a:lnSpc>
                <a:spcPts val="2100"/>
              </a:lnSpc>
              <a:buNone/>
            </a:pPr>
            <a:r>
              <a:rPr lang="en-US" sz="1300" dirty="0" smtClean="0">
                <a:solidFill>
                  <a:srgbClr val="F4CAB8"/>
                </a:solidFill>
                <a:latin typeface="Montserrat Medium" pitchFamily="34" charset="0"/>
                <a:ea typeface="Montserrat Medium" pitchFamily="34" charset="-122"/>
                <a:cs typeface="Montserrat Medium" pitchFamily="34" charset="-120"/>
              </a:rPr>
              <a:t> </a:t>
            </a:r>
            <a:r>
              <a:rPr lang="en-US" sz="2000" dirty="0">
                <a:solidFill>
                  <a:srgbClr val="F4CAB8"/>
                </a:solidFill>
                <a:latin typeface="Montserrat Medium" pitchFamily="34" charset="0"/>
                <a:ea typeface="Montserrat Medium" pitchFamily="34" charset="-122"/>
                <a:cs typeface="Montserrat Medium" pitchFamily="34" charset="-120"/>
              </a:rPr>
              <a:t>Q(s,a)←Q(s,a)+α[r+γQ(s′,a′)−Q(s,a)], </a:t>
            </a:r>
            <a:endParaRPr lang="en-US" sz="2000" dirty="0"/>
          </a:p>
        </p:txBody>
      </p:sp>
      <p:sp>
        <p:nvSpPr>
          <p:cNvPr id="4" name="Shape 2"/>
          <p:cNvSpPr/>
          <p:nvPr/>
        </p:nvSpPr>
        <p:spPr>
          <a:xfrm>
            <a:off x="583644" y="4343384"/>
            <a:ext cx="375166" cy="375166"/>
          </a:xfrm>
          <a:prstGeom prst="roundRect">
            <a:avLst>
              <a:gd name="adj" fmla="val 6668"/>
            </a:avLst>
          </a:prstGeom>
          <a:solidFill>
            <a:srgbClr val="4D1529"/>
          </a:solidFill>
          <a:ln/>
        </p:spPr>
      </p:sp>
      <p:sp>
        <p:nvSpPr>
          <p:cNvPr id="5" name="Text 3"/>
          <p:cNvSpPr/>
          <p:nvPr/>
        </p:nvSpPr>
        <p:spPr>
          <a:xfrm>
            <a:off x="704493" y="4397558"/>
            <a:ext cx="133469" cy="266819"/>
          </a:xfrm>
          <a:prstGeom prst="rect">
            <a:avLst/>
          </a:prstGeom>
          <a:noFill/>
          <a:ln/>
        </p:spPr>
        <p:txBody>
          <a:bodyPr wrap="none" lIns="0" tIns="0" rIns="0" bIns="0" rtlCol="0" anchor="t"/>
          <a:lstStyle/>
          <a:p>
            <a:pPr marL="0" indent="0" algn="ctr">
              <a:lnSpc>
                <a:spcPts val="2100"/>
              </a:lnSpc>
              <a:buNone/>
            </a:pPr>
            <a:r>
              <a:rPr lang="en-US" sz="2100" b="1" dirty="0">
                <a:solidFill>
                  <a:srgbClr val="F4CAB8"/>
                </a:solidFill>
                <a:latin typeface="Brygada 1918 Bold" pitchFamily="34" charset="0"/>
                <a:ea typeface="Brygada 1918 Bold" pitchFamily="34" charset="-122"/>
                <a:cs typeface="Brygada 1918 Bold" pitchFamily="34" charset="-120"/>
              </a:rPr>
              <a:t>1</a:t>
            </a:r>
            <a:endParaRPr lang="en-US" sz="2100" dirty="0"/>
          </a:p>
        </p:txBody>
      </p:sp>
      <p:sp>
        <p:nvSpPr>
          <p:cNvPr id="6" name="Text 4"/>
          <p:cNvSpPr/>
          <p:nvPr/>
        </p:nvSpPr>
        <p:spPr>
          <a:xfrm>
            <a:off x="1125498" y="4343384"/>
            <a:ext cx="2223730" cy="278011"/>
          </a:xfrm>
          <a:prstGeom prst="rect">
            <a:avLst/>
          </a:prstGeom>
          <a:noFill/>
          <a:ln/>
        </p:spPr>
        <p:txBody>
          <a:bodyPr wrap="none" lIns="0" tIns="0" rIns="0" bIns="0" rtlCol="0" anchor="t"/>
          <a:lstStyle/>
          <a:p>
            <a:pPr marL="0" indent="0">
              <a:lnSpc>
                <a:spcPts val="2150"/>
              </a:lnSpc>
              <a:buNone/>
            </a:pPr>
            <a:r>
              <a:rPr lang="en-US" sz="1750" b="1" dirty="0">
                <a:solidFill>
                  <a:srgbClr val="F4CAB8"/>
                </a:solidFill>
                <a:latin typeface="Brygada 1918 Bold" pitchFamily="34" charset="0"/>
                <a:ea typeface="Brygada 1918 Bold" pitchFamily="34" charset="-122"/>
                <a:cs typeface="Brygada 1918 Bold" pitchFamily="34" charset="-120"/>
              </a:rPr>
              <a:t>Q-Learning</a:t>
            </a:r>
            <a:endParaRPr lang="en-US" sz="1750" dirty="0"/>
          </a:p>
        </p:txBody>
      </p:sp>
      <p:sp>
        <p:nvSpPr>
          <p:cNvPr id="7" name="Text 5"/>
          <p:cNvSpPr/>
          <p:nvPr/>
        </p:nvSpPr>
        <p:spPr>
          <a:xfrm>
            <a:off x="1125498" y="4721408"/>
            <a:ext cx="3834765" cy="1600914"/>
          </a:xfrm>
          <a:prstGeom prst="rect">
            <a:avLst/>
          </a:prstGeom>
          <a:noFill/>
          <a:ln/>
        </p:spPr>
        <p:txBody>
          <a:bodyPr wrap="square" lIns="0" tIns="0" rIns="0" bIns="0" rtlCol="0" anchor="t"/>
          <a:lstStyle/>
          <a:p>
            <a:pPr marL="0" indent="0">
              <a:lnSpc>
                <a:spcPts val="2100"/>
              </a:lnSpc>
              <a:buNone/>
            </a:pPr>
            <a:r>
              <a:rPr lang="en-US" sz="1300" dirty="0">
                <a:solidFill>
                  <a:srgbClr val="F4CAB8"/>
                </a:solidFill>
                <a:latin typeface="Montserrat Medium" pitchFamily="34" charset="0"/>
                <a:ea typeface="Montserrat Medium" pitchFamily="34" charset="-122"/>
                <a:cs typeface="Montserrat Medium" pitchFamily="34" charset="-120"/>
              </a:rPr>
              <a:t>Q-Learning is an off-policy algorithm that learns the value of action-reward pairs (Q-values) without requiring a model of the environment. The core update rule for Q-values is: Q(s,a)←Q(s,a)+α[r+γmaxa′Q(s′,a′)−Q(s,a)].</a:t>
            </a:r>
            <a:endParaRPr lang="en-US" sz="1300" dirty="0"/>
          </a:p>
        </p:txBody>
      </p:sp>
      <p:sp>
        <p:nvSpPr>
          <p:cNvPr id="8" name="Shape 6"/>
          <p:cNvSpPr/>
          <p:nvPr/>
        </p:nvSpPr>
        <p:spPr>
          <a:xfrm>
            <a:off x="5126950" y="4343384"/>
            <a:ext cx="375166" cy="375166"/>
          </a:xfrm>
          <a:prstGeom prst="roundRect">
            <a:avLst>
              <a:gd name="adj" fmla="val 6668"/>
            </a:avLst>
          </a:prstGeom>
          <a:solidFill>
            <a:srgbClr val="4D1529"/>
          </a:solidFill>
          <a:ln/>
        </p:spPr>
      </p:sp>
      <p:sp>
        <p:nvSpPr>
          <p:cNvPr id="9" name="Text 7"/>
          <p:cNvSpPr/>
          <p:nvPr/>
        </p:nvSpPr>
        <p:spPr>
          <a:xfrm>
            <a:off x="5238512" y="4397558"/>
            <a:ext cx="152043" cy="266819"/>
          </a:xfrm>
          <a:prstGeom prst="rect">
            <a:avLst/>
          </a:prstGeom>
          <a:noFill/>
          <a:ln/>
        </p:spPr>
        <p:txBody>
          <a:bodyPr wrap="none" lIns="0" tIns="0" rIns="0" bIns="0" rtlCol="0" anchor="t"/>
          <a:lstStyle/>
          <a:p>
            <a:pPr marL="0" indent="0" algn="ctr">
              <a:lnSpc>
                <a:spcPts val="2100"/>
              </a:lnSpc>
              <a:buNone/>
            </a:pPr>
            <a:r>
              <a:rPr lang="en-US" sz="2100" b="1" dirty="0">
                <a:solidFill>
                  <a:srgbClr val="F4CAB8"/>
                </a:solidFill>
                <a:latin typeface="Brygada 1918 Bold" pitchFamily="34" charset="0"/>
                <a:ea typeface="Brygada 1918 Bold" pitchFamily="34" charset="-122"/>
                <a:cs typeface="Brygada 1918 Bold" pitchFamily="34" charset="-120"/>
              </a:rPr>
              <a:t>2</a:t>
            </a:r>
            <a:endParaRPr lang="en-US" sz="2100" dirty="0"/>
          </a:p>
        </p:txBody>
      </p:sp>
      <p:sp>
        <p:nvSpPr>
          <p:cNvPr id="10" name="Text 8"/>
          <p:cNvSpPr/>
          <p:nvPr/>
        </p:nvSpPr>
        <p:spPr>
          <a:xfrm>
            <a:off x="5677964" y="4354576"/>
            <a:ext cx="2223730" cy="278011"/>
          </a:xfrm>
          <a:prstGeom prst="rect">
            <a:avLst/>
          </a:prstGeom>
          <a:noFill/>
          <a:ln/>
        </p:spPr>
        <p:txBody>
          <a:bodyPr wrap="none" lIns="0" tIns="0" rIns="0" bIns="0" rtlCol="0" anchor="t"/>
          <a:lstStyle/>
          <a:p>
            <a:pPr marL="0" indent="0">
              <a:lnSpc>
                <a:spcPts val="2150"/>
              </a:lnSpc>
              <a:buNone/>
            </a:pPr>
            <a:r>
              <a:rPr lang="en-US" sz="1750" b="1" dirty="0">
                <a:solidFill>
                  <a:srgbClr val="F4CAB8"/>
                </a:solidFill>
                <a:latin typeface="Brygada 1918 Bold" pitchFamily="34" charset="0"/>
                <a:ea typeface="Brygada 1918 Bold" pitchFamily="34" charset="-122"/>
                <a:cs typeface="Brygada 1918 Bold" pitchFamily="34" charset="-120"/>
              </a:rPr>
              <a:t>Sarsa</a:t>
            </a:r>
            <a:endParaRPr lang="en-US" sz="1750" dirty="0"/>
          </a:p>
        </p:txBody>
      </p:sp>
      <p:sp>
        <p:nvSpPr>
          <p:cNvPr id="11" name="Text 9"/>
          <p:cNvSpPr/>
          <p:nvPr/>
        </p:nvSpPr>
        <p:spPr>
          <a:xfrm>
            <a:off x="5677964" y="4664377"/>
            <a:ext cx="3834765" cy="1867733"/>
          </a:xfrm>
          <a:prstGeom prst="rect">
            <a:avLst/>
          </a:prstGeom>
          <a:noFill/>
          <a:ln/>
        </p:spPr>
        <p:txBody>
          <a:bodyPr wrap="square" lIns="0" tIns="0" rIns="0" bIns="0" rtlCol="0" anchor="t"/>
          <a:lstStyle/>
          <a:p>
            <a:pPr marL="0" indent="0">
              <a:lnSpc>
                <a:spcPts val="2100"/>
              </a:lnSpc>
              <a:buNone/>
            </a:pPr>
            <a:r>
              <a:rPr lang="en-US" sz="1300" dirty="0">
                <a:solidFill>
                  <a:srgbClr val="F4CAB8"/>
                </a:solidFill>
                <a:latin typeface="Montserrat Medium" pitchFamily="34" charset="0"/>
                <a:ea typeface="Montserrat Medium" pitchFamily="34" charset="-122"/>
                <a:cs typeface="Montserrat Medium" pitchFamily="34" charset="-120"/>
              </a:rPr>
              <a:t>SARSA (State-Action-Reward-State-Action) is an on-policy algorithm that updates the Q-values based on the actions actually taken by the agent. The update rule differs from Q-Learning as it considers the next action chosen by the policy: Q(s,a)←Q(s,a)+α[r+γQ(s′,a′)−Q(s,a)].</a:t>
            </a:r>
            <a:endParaRPr lang="en-US" sz="1300" dirty="0"/>
          </a:p>
        </p:txBody>
      </p:sp>
      <p:sp>
        <p:nvSpPr>
          <p:cNvPr id="12" name="Shape 10"/>
          <p:cNvSpPr/>
          <p:nvPr/>
        </p:nvSpPr>
        <p:spPr>
          <a:xfrm>
            <a:off x="9665225" y="4386366"/>
            <a:ext cx="375166" cy="375166"/>
          </a:xfrm>
          <a:prstGeom prst="roundRect">
            <a:avLst>
              <a:gd name="adj" fmla="val 6668"/>
            </a:avLst>
          </a:prstGeom>
          <a:solidFill>
            <a:srgbClr val="4D1529"/>
          </a:solidFill>
          <a:ln/>
        </p:spPr>
      </p:sp>
      <p:sp>
        <p:nvSpPr>
          <p:cNvPr id="13" name="Text 11"/>
          <p:cNvSpPr/>
          <p:nvPr/>
        </p:nvSpPr>
        <p:spPr>
          <a:xfrm>
            <a:off x="9771429" y="4440540"/>
            <a:ext cx="162758" cy="266819"/>
          </a:xfrm>
          <a:prstGeom prst="rect">
            <a:avLst/>
          </a:prstGeom>
          <a:noFill/>
          <a:ln/>
        </p:spPr>
        <p:txBody>
          <a:bodyPr wrap="none" lIns="0" tIns="0" rIns="0" bIns="0" rtlCol="0" anchor="t"/>
          <a:lstStyle/>
          <a:p>
            <a:pPr marL="0" indent="0" algn="ctr">
              <a:lnSpc>
                <a:spcPts val="2100"/>
              </a:lnSpc>
              <a:buNone/>
            </a:pPr>
            <a:r>
              <a:rPr lang="en-US" sz="2100" b="1" dirty="0">
                <a:solidFill>
                  <a:srgbClr val="F4CAB8"/>
                </a:solidFill>
                <a:latin typeface="Brygada 1918 Bold" pitchFamily="34" charset="0"/>
                <a:ea typeface="Brygada 1918 Bold" pitchFamily="34" charset="-122"/>
                <a:cs typeface="Brygada 1918 Bold" pitchFamily="34" charset="-120"/>
              </a:rPr>
              <a:t>3</a:t>
            </a:r>
            <a:endParaRPr lang="en-US" sz="2100" dirty="0"/>
          </a:p>
        </p:txBody>
      </p:sp>
      <p:sp>
        <p:nvSpPr>
          <p:cNvPr id="14" name="Text 12"/>
          <p:cNvSpPr/>
          <p:nvPr/>
        </p:nvSpPr>
        <p:spPr>
          <a:xfrm>
            <a:off x="10207079" y="4386366"/>
            <a:ext cx="2223730" cy="278011"/>
          </a:xfrm>
          <a:prstGeom prst="rect">
            <a:avLst/>
          </a:prstGeom>
          <a:noFill/>
          <a:ln/>
        </p:spPr>
        <p:txBody>
          <a:bodyPr wrap="none" lIns="0" tIns="0" rIns="0" bIns="0" rtlCol="0" anchor="t"/>
          <a:lstStyle/>
          <a:p>
            <a:pPr marL="0" indent="0">
              <a:lnSpc>
                <a:spcPts val="2150"/>
              </a:lnSpc>
              <a:buNone/>
            </a:pPr>
            <a:r>
              <a:rPr lang="en-US" sz="1750" b="1" dirty="0">
                <a:solidFill>
                  <a:srgbClr val="F4CAB8"/>
                </a:solidFill>
                <a:latin typeface="Brygada 1918 Bold" pitchFamily="34" charset="0"/>
                <a:ea typeface="Brygada 1918 Bold" pitchFamily="34" charset="-122"/>
                <a:cs typeface="Brygada 1918 Bold" pitchFamily="34" charset="-120"/>
              </a:rPr>
              <a:t>Monte Carlo</a:t>
            </a:r>
            <a:endParaRPr lang="en-US" sz="1750" dirty="0"/>
          </a:p>
        </p:txBody>
      </p:sp>
      <p:sp>
        <p:nvSpPr>
          <p:cNvPr id="15" name="Text 13"/>
          <p:cNvSpPr/>
          <p:nvPr/>
        </p:nvSpPr>
        <p:spPr>
          <a:xfrm>
            <a:off x="10221270" y="4664377"/>
            <a:ext cx="3834765" cy="4002286"/>
          </a:xfrm>
          <a:prstGeom prst="rect">
            <a:avLst/>
          </a:prstGeom>
          <a:noFill/>
          <a:ln/>
        </p:spPr>
        <p:txBody>
          <a:bodyPr wrap="square" lIns="0" tIns="0" rIns="0" bIns="0" rtlCol="0" anchor="t"/>
          <a:lstStyle/>
          <a:p>
            <a:pPr marL="0" indent="0">
              <a:lnSpc>
                <a:spcPts val="2100"/>
              </a:lnSpc>
              <a:buNone/>
            </a:pPr>
            <a:r>
              <a:rPr lang="en-US" sz="1300" dirty="0">
                <a:solidFill>
                  <a:srgbClr val="F4CAB8"/>
                </a:solidFill>
                <a:latin typeface="Montserrat Medium" pitchFamily="34" charset="0"/>
                <a:ea typeface="Montserrat Medium" pitchFamily="34" charset="-122"/>
                <a:cs typeface="Montserrat Medium" pitchFamily="34" charset="-120"/>
              </a:rPr>
              <a:t>Monte Carlo is a reinforcement learning algorithm that updates the Q-values based on the actual returns obtained from full episodes. Unlike temporal-difference methods, which update the Q-values step-by-step</a:t>
            </a:r>
            <a:r>
              <a:rPr lang="en-US" sz="1300" dirty="0" smtClean="0">
                <a:solidFill>
                  <a:srgbClr val="F4CAB8"/>
                </a:solidFill>
                <a:latin typeface="Montserrat Medium" pitchFamily="34" charset="0"/>
                <a:ea typeface="Montserrat Medium" pitchFamily="34" charset="-122"/>
                <a:cs typeface="Montserrat Medium" pitchFamily="34" charset="-120"/>
              </a:rPr>
              <a:t>,. </a:t>
            </a:r>
            <a:r>
              <a:rPr lang="en-US" sz="1300" dirty="0">
                <a:solidFill>
                  <a:srgbClr val="F4CAB8"/>
                </a:solidFill>
                <a:latin typeface="Montserrat Medium" pitchFamily="34" charset="0"/>
                <a:ea typeface="Montserrat Medium" pitchFamily="34" charset="-122"/>
                <a:cs typeface="Montserrat Medium" pitchFamily="34" charset="-120"/>
              </a:rPr>
              <a:t>The Q-values are updated by averaging the returns across multiple episodes, and the update rule can be written as: Q(s,a)←Q(s,a)+α[Gt−Q(s,a)], </a:t>
            </a:r>
            <a:endParaRPr lang="en-US" sz="1300" dirty="0"/>
          </a:p>
        </p:txBody>
      </p:sp>
      <p:pic>
        <p:nvPicPr>
          <p:cNvPr id="16" name="Picture 15"/>
          <p:cNvPicPr>
            <a:picLocks noChangeAspect="1"/>
          </p:cNvPicPr>
          <p:nvPr/>
        </p:nvPicPr>
        <p:blipFill>
          <a:blip r:embed="rId3"/>
          <a:stretch>
            <a:fillRect/>
          </a:stretch>
        </p:blipFill>
        <p:spPr>
          <a:xfrm>
            <a:off x="12363134" y="7437359"/>
            <a:ext cx="2267266" cy="69542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87110" y="554117"/>
            <a:ext cx="5235059" cy="654368"/>
          </a:xfrm>
          <a:prstGeom prst="rect">
            <a:avLst/>
          </a:prstGeom>
          <a:noFill/>
          <a:ln/>
        </p:spPr>
        <p:txBody>
          <a:bodyPr wrap="none" lIns="0" tIns="0" rIns="0" bIns="0" rtlCol="0" anchor="t"/>
          <a:lstStyle/>
          <a:p>
            <a:pPr marL="0" indent="0">
              <a:lnSpc>
                <a:spcPts val="5150"/>
              </a:lnSpc>
              <a:buNone/>
            </a:pPr>
            <a:r>
              <a:rPr lang="en-US" sz="4100" b="1" dirty="0">
                <a:solidFill>
                  <a:srgbClr val="FFB393"/>
                </a:solidFill>
                <a:latin typeface="Brygada 1918 Bold" pitchFamily="34" charset="0"/>
                <a:ea typeface="Brygada 1918 Bold" pitchFamily="34" charset="-122"/>
                <a:cs typeface="Brygada 1918 Bold" pitchFamily="34" charset="-120"/>
              </a:rPr>
              <a:t>Problem Definition</a:t>
            </a:r>
            <a:endParaRPr lang="en-US" sz="4100" dirty="0"/>
          </a:p>
        </p:txBody>
      </p:sp>
      <p:sp>
        <p:nvSpPr>
          <p:cNvPr id="3" name="Text 1"/>
          <p:cNvSpPr/>
          <p:nvPr/>
        </p:nvSpPr>
        <p:spPr>
          <a:xfrm>
            <a:off x="687110" y="1601033"/>
            <a:ext cx="13256181" cy="1570434"/>
          </a:xfrm>
          <a:prstGeom prst="rect">
            <a:avLst/>
          </a:prstGeom>
          <a:noFill/>
          <a:ln/>
        </p:spPr>
        <p:txBody>
          <a:bodyPr wrap="square" lIns="0" tIns="0" rIns="0" bIns="0" rtlCol="0" anchor="t"/>
          <a:lstStyle/>
          <a:p>
            <a:pPr marL="0" indent="0">
              <a:lnSpc>
                <a:spcPts val="2450"/>
              </a:lnSpc>
              <a:buNone/>
            </a:pPr>
            <a:r>
              <a:rPr lang="en-US" sz="1500" dirty="0">
                <a:solidFill>
                  <a:srgbClr val="F4CAB8"/>
                </a:solidFill>
                <a:latin typeface="Montserrat Medium" pitchFamily="34" charset="0"/>
                <a:ea typeface="Montserrat Medium" pitchFamily="34" charset="-122"/>
                <a:cs typeface="Montserrat Medium" pitchFamily="34" charset="-120"/>
              </a:rPr>
              <a:t>The Sokoban problem is a grid-world environment where an agent (the player) pushes boxes to designated target locations (goals). The environment consists of a state space, action space, and reward structure. The state space represents the unique configurations of the grid, including the positions of the agent, boxes, traps, and goals</a:t>
            </a:r>
            <a:r>
              <a:rPr lang="en-US" sz="1500" dirty="0" smtClean="0">
                <a:solidFill>
                  <a:srgbClr val="F4CAB8"/>
                </a:solidFill>
                <a:latin typeface="Montserrat Medium" pitchFamily="34" charset="0"/>
                <a:ea typeface="Montserrat Medium" pitchFamily="34" charset="-122"/>
                <a:cs typeface="Montserrat Medium" pitchFamily="34" charset="-120"/>
              </a:rPr>
              <a:t>..</a:t>
            </a:r>
            <a:endParaRPr lang="en-US" sz="1500" dirty="0"/>
          </a:p>
        </p:txBody>
      </p:sp>
      <p:sp>
        <p:nvSpPr>
          <p:cNvPr id="4" name="Shape 2"/>
          <p:cNvSpPr/>
          <p:nvPr/>
        </p:nvSpPr>
        <p:spPr>
          <a:xfrm>
            <a:off x="687110" y="3392210"/>
            <a:ext cx="13256181" cy="4283154"/>
          </a:xfrm>
          <a:prstGeom prst="roundRect">
            <a:avLst>
              <a:gd name="adj" fmla="val 688"/>
            </a:avLst>
          </a:prstGeom>
          <a:noFill/>
          <a:ln w="7620">
            <a:solidFill>
              <a:srgbClr val="FFFFFF">
                <a:alpha val="24000"/>
              </a:srgbClr>
            </a:solidFill>
            <a:prstDash val="solid"/>
          </a:ln>
        </p:spPr>
      </p:sp>
      <p:sp>
        <p:nvSpPr>
          <p:cNvPr id="5" name="Shape 3"/>
          <p:cNvSpPr/>
          <p:nvPr/>
        </p:nvSpPr>
        <p:spPr>
          <a:xfrm>
            <a:off x="694730" y="3399830"/>
            <a:ext cx="13239512" cy="564833"/>
          </a:xfrm>
          <a:prstGeom prst="rect">
            <a:avLst/>
          </a:prstGeom>
          <a:solidFill>
            <a:srgbClr val="FFFFFF">
              <a:alpha val="4000"/>
            </a:srgbClr>
          </a:solidFill>
          <a:ln/>
        </p:spPr>
      </p:sp>
      <p:sp>
        <p:nvSpPr>
          <p:cNvPr id="6" name="Text 4"/>
          <p:cNvSpPr/>
          <p:nvPr/>
        </p:nvSpPr>
        <p:spPr>
          <a:xfrm>
            <a:off x="892373" y="3525203"/>
            <a:ext cx="4016454" cy="314087"/>
          </a:xfrm>
          <a:prstGeom prst="rect">
            <a:avLst/>
          </a:prstGeom>
          <a:noFill/>
          <a:ln/>
        </p:spPr>
        <p:txBody>
          <a:bodyPr wrap="none" lIns="0" tIns="0" rIns="0" bIns="0" rtlCol="0" anchor="t"/>
          <a:lstStyle/>
          <a:p>
            <a:pPr marL="0" indent="0">
              <a:lnSpc>
                <a:spcPts val="2450"/>
              </a:lnSpc>
              <a:buNone/>
            </a:pPr>
            <a:r>
              <a:rPr lang="en-US" sz="1500" dirty="0">
                <a:solidFill>
                  <a:srgbClr val="F4CAB8"/>
                </a:solidFill>
                <a:latin typeface="Montserrat Medium" pitchFamily="34" charset="0"/>
                <a:ea typeface="Montserrat Medium" pitchFamily="34" charset="-122"/>
                <a:cs typeface="Montserrat Medium" pitchFamily="34" charset="-120"/>
              </a:rPr>
              <a:t>Action</a:t>
            </a:r>
            <a:endParaRPr lang="en-US" sz="1500" dirty="0"/>
          </a:p>
        </p:txBody>
      </p:sp>
      <p:sp>
        <p:nvSpPr>
          <p:cNvPr id="7" name="Text 5"/>
          <p:cNvSpPr/>
          <p:nvPr/>
        </p:nvSpPr>
        <p:spPr>
          <a:xfrm>
            <a:off x="5308878" y="3525203"/>
            <a:ext cx="4012644" cy="314087"/>
          </a:xfrm>
          <a:prstGeom prst="rect">
            <a:avLst/>
          </a:prstGeom>
          <a:noFill/>
          <a:ln/>
        </p:spPr>
        <p:txBody>
          <a:bodyPr wrap="none" lIns="0" tIns="0" rIns="0" bIns="0" rtlCol="0" anchor="t"/>
          <a:lstStyle/>
          <a:p>
            <a:pPr marL="0" indent="0">
              <a:lnSpc>
                <a:spcPts val="2450"/>
              </a:lnSpc>
              <a:buNone/>
            </a:pPr>
            <a:r>
              <a:rPr lang="en-US" sz="1500" dirty="0">
                <a:solidFill>
                  <a:srgbClr val="F4CAB8"/>
                </a:solidFill>
                <a:latin typeface="Montserrat Medium" pitchFamily="34" charset="0"/>
                <a:ea typeface="Montserrat Medium" pitchFamily="34" charset="-122"/>
                <a:cs typeface="Montserrat Medium" pitchFamily="34" charset="-120"/>
              </a:rPr>
              <a:t>Description</a:t>
            </a:r>
            <a:endParaRPr lang="en-US" sz="1500" dirty="0"/>
          </a:p>
        </p:txBody>
      </p:sp>
      <p:sp>
        <p:nvSpPr>
          <p:cNvPr id="8" name="Text 6"/>
          <p:cNvSpPr/>
          <p:nvPr/>
        </p:nvSpPr>
        <p:spPr>
          <a:xfrm>
            <a:off x="9721572" y="3525203"/>
            <a:ext cx="4016454" cy="314087"/>
          </a:xfrm>
          <a:prstGeom prst="rect">
            <a:avLst/>
          </a:prstGeom>
          <a:noFill/>
          <a:ln/>
        </p:spPr>
        <p:txBody>
          <a:bodyPr wrap="none" lIns="0" tIns="0" rIns="0" bIns="0" rtlCol="0" anchor="t"/>
          <a:lstStyle/>
          <a:p>
            <a:pPr marL="0" indent="0">
              <a:lnSpc>
                <a:spcPts val="2450"/>
              </a:lnSpc>
              <a:buNone/>
            </a:pPr>
            <a:r>
              <a:rPr lang="en-US" sz="1500" dirty="0">
                <a:solidFill>
                  <a:srgbClr val="F4CAB8"/>
                </a:solidFill>
                <a:latin typeface="Montserrat Medium" pitchFamily="34" charset="0"/>
                <a:ea typeface="Montserrat Medium" pitchFamily="34" charset="-122"/>
                <a:cs typeface="Montserrat Medium" pitchFamily="34" charset="-120"/>
              </a:rPr>
              <a:t>Reward</a:t>
            </a:r>
            <a:endParaRPr lang="en-US" sz="1500" dirty="0"/>
          </a:p>
        </p:txBody>
      </p:sp>
      <p:sp>
        <p:nvSpPr>
          <p:cNvPr id="9" name="Shape 7"/>
          <p:cNvSpPr/>
          <p:nvPr/>
        </p:nvSpPr>
        <p:spPr>
          <a:xfrm>
            <a:off x="694730" y="3964662"/>
            <a:ext cx="13239512" cy="564833"/>
          </a:xfrm>
          <a:prstGeom prst="rect">
            <a:avLst/>
          </a:prstGeom>
          <a:solidFill>
            <a:srgbClr val="000000">
              <a:alpha val="4000"/>
            </a:srgbClr>
          </a:solidFill>
          <a:ln/>
        </p:spPr>
      </p:sp>
      <p:sp>
        <p:nvSpPr>
          <p:cNvPr id="10" name="Text 8"/>
          <p:cNvSpPr/>
          <p:nvPr/>
        </p:nvSpPr>
        <p:spPr>
          <a:xfrm>
            <a:off x="892373" y="4090035"/>
            <a:ext cx="4016454" cy="314087"/>
          </a:xfrm>
          <a:prstGeom prst="rect">
            <a:avLst/>
          </a:prstGeom>
          <a:noFill/>
          <a:ln/>
        </p:spPr>
        <p:txBody>
          <a:bodyPr wrap="none" lIns="0" tIns="0" rIns="0" bIns="0" rtlCol="0" anchor="t"/>
          <a:lstStyle/>
          <a:p>
            <a:pPr marL="0" indent="0">
              <a:lnSpc>
                <a:spcPts val="2450"/>
              </a:lnSpc>
              <a:buNone/>
            </a:pPr>
            <a:r>
              <a:rPr lang="en-US" sz="1500" dirty="0">
                <a:solidFill>
                  <a:srgbClr val="F4CAB8"/>
                </a:solidFill>
                <a:latin typeface="Montserrat Medium" pitchFamily="34" charset="0"/>
                <a:ea typeface="Montserrat Medium" pitchFamily="34" charset="-122"/>
                <a:cs typeface="Montserrat Medium" pitchFamily="34" charset="-120"/>
              </a:rPr>
              <a:t>Perform Step</a:t>
            </a:r>
            <a:endParaRPr lang="en-US" sz="1500" dirty="0"/>
          </a:p>
        </p:txBody>
      </p:sp>
      <p:sp>
        <p:nvSpPr>
          <p:cNvPr id="11" name="Text 9"/>
          <p:cNvSpPr/>
          <p:nvPr/>
        </p:nvSpPr>
        <p:spPr>
          <a:xfrm>
            <a:off x="5308878" y="4090035"/>
            <a:ext cx="4012644" cy="314087"/>
          </a:xfrm>
          <a:prstGeom prst="rect">
            <a:avLst/>
          </a:prstGeom>
          <a:noFill/>
          <a:ln/>
        </p:spPr>
        <p:txBody>
          <a:bodyPr wrap="none" lIns="0" tIns="0" rIns="0" bIns="0" rtlCol="0" anchor="t"/>
          <a:lstStyle/>
          <a:p>
            <a:pPr marL="0" indent="0">
              <a:lnSpc>
                <a:spcPts val="2450"/>
              </a:lnSpc>
              <a:buNone/>
            </a:pPr>
            <a:r>
              <a:rPr lang="en-US" sz="1500" dirty="0">
                <a:solidFill>
                  <a:srgbClr val="F4CAB8"/>
                </a:solidFill>
                <a:latin typeface="Montserrat Medium" pitchFamily="34" charset="0"/>
                <a:ea typeface="Montserrat Medium" pitchFamily="34" charset="-122"/>
                <a:cs typeface="Montserrat Medium" pitchFamily="34" charset="-120"/>
              </a:rPr>
              <a:t>Move the agent</a:t>
            </a:r>
            <a:endParaRPr lang="en-US" sz="1500" dirty="0"/>
          </a:p>
        </p:txBody>
      </p:sp>
      <p:sp>
        <p:nvSpPr>
          <p:cNvPr id="12" name="Text 10"/>
          <p:cNvSpPr/>
          <p:nvPr/>
        </p:nvSpPr>
        <p:spPr>
          <a:xfrm>
            <a:off x="9721572" y="4090035"/>
            <a:ext cx="4016454" cy="314087"/>
          </a:xfrm>
          <a:prstGeom prst="rect">
            <a:avLst/>
          </a:prstGeom>
          <a:noFill/>
          <a:ln/>
        </p:spPr>
        <p:txBody>
          <a:bodyPr wrap="none" lIns="0" tIns="0" rIns="0" bIns="0" rtlCol="0" anchor="t"/>
          <a:lstStyle/>
          <a:p>
            <a:pPr marL="0" indent="0">
              <a:lnSpc>
                <a:spcPts val="2450"/>
              </a:lnSpc>
              <a:buNone/>
            </a:pPr>
            <a:r>
              <a:rPr lang="en-US" sz="1500" dirty="0">
                <a:solidFill>
                  <a:srgbClr val="F4CAB8"/>
                </a:solidFill>
                <a:latin typeface="Montserrat Medium" pitchFamily="34" charset="0"/>
                <a:ea typeface="Montserrat Medium" pitchFamily="34" charset="-122"/>
                <a:cs typeface="Montserrat Medium" pitchFamily="34" charset="-120"/>
              </a:rPr>
              <a:t>-0.1</a:t>
            </a:r>
            <a:endParaRPr lang="en-US" sz="1500" dirty="0"/>
          </a:p>
        </p:txBody>
      </p:sp>
      <p:sp>
        <p:nvSpPr>
          <p:cNvPr id="13" name="Shape 11"/>
          <p:cNvSpPr/>
          <p:nvPr/>
        </p:nvSpPr>
        <p:spPr>
          <a:xfrm>
            <a:off x="694730" y="4529495"/>
            <a:ext cx="13239512" cy="564833"/>
          </a:xfrm>
          <a:prstGeom prst="rect">
            <a:avLst/>
          </a:prstGeom>
          <a:solidFill>
            <a:srgbClr val="FFFFFF">
              <a:alpha val="4000"/>
            </a:srgbClr>
          </a:solidFill>
          <a:ln/>
        </p:spPr>
      </p:sp>
      <p:sp>
        <p:nvSpPr>
          <p:cNvPr id="14" name="Text 12"/>
          <p:cNvSpPr/>
          <p:nvPr/>
        </p:nvSpPr>
        <p:spPr>
          <a:xfrm>
            <a:off x="892373" y="4654868"/>
            <a:ext cx="4016454" cy="314087"/>
          </a:xfrm>
          <a:prstGeom prst="rect">
            <a:avLst/>
          </a:prstGeom>
          <a:noFill/>
          <a:ln/>
        </p:spPr>
        <p:txBody>
          <a:bodyPr wrap="none" lIns="0" tIns="0" rIns="0" bIns="0" rtlCol="0" anchor="t"/>
          <a:lstStyle/>
          <a:p>
            <a:pPr marL="0" indent="0">
              <a:lnSpc>
                <a:spcPts val="2450"/>
              </a:lnSpc>
              <a:buNone/>
            </a:pPr>
            <a:r>
              <a:rPr lang="en-US" sz="1500" dirty="0">
                <a:solidFill>
                  <a:srgbClr val="F4CAB8"/>
                </a:solidFill>
                <a:latin typeface="Montserrat Medium" pitchFamily="34" charset="0"/>
                <a:ea typeface="Montserrat Medium" pitchFamily="34" charset="-122"/>
                <a:cs typeface="Montserrat Medium" pitchFamily="34" charset="-120"/>
              </a:rPr>
              <a:t>Push Box on Target</a:t>
            </a:r>
            <a:endParaRPr lang="en-US" sz="1500" dirty="0"/>
          </a:p>
        </p:txBody>
      </p:sp>
      <p:sp>
        <p:nvSpPr>
          <p:cNvPr id="15" name="Text 13"/>
          <p:cNvSpPr/>
          <p:nvPr/>
        </p:nvSpPr>
        <p:spPr>
          <a:xfrm>
            <a:off x="5308878" y="4654868"/>
            <a:ext cx="4012644" cy="314087"/>
          </a:xfrm>
          <a:prstGeom prst="rect">
            <a:avLst/>
          </a:prstGeom>
          <a:noFill/>
          <a:ln/>
        </p:spPr>
        <p:txBody>
          <a:bodyPr wrap="none" lIns="0" tIns="0" rIns="0" bIns="0" rtlCol="0" anchor="t"/>
          <a:lstStyle/>
          <a:p>
            <a:pPr marL="0" indent="0">
              <a:lnSpc>
                <a:spcPts val="2450"/>
              </a:lnSpc>
              <a:buNone/>
            </a:pPr>
            <a:r>
              <a:rPr lang="en-US" sz="1500" dirty="0">
                <a:solidFill>
                  <a:srgbClr val="F4CAB8"/>
                </a:solidFill>
                <a:latin typeface="Montserrat Medium" pitchFamily="34" charset="0"/>
                <a:ea typeface="Montserrat Medium" pitchFamily="34" charset="-122"/>
                <a:cs typeface="Montserrat Medium" pitchFamily="34" charset="-120"/>
              </a:rPr>
              <a:t>Push a box onto a target location</a:t>
            </a:r>
            <a:endParaRPr lang="en-US" sz="1500" dirty="0"/>
          </a:p>
        </p:txBody>
      </p:sp>
      <p:sp>
        <p:nvSpPr>
          <p:cNvPr id="16" name="Text 14"/>
          <p:cNvSpPr/>
          <p:nvPr/>
        </p:nvSpPr>
        <p:spPr>
          <a:xfrm>
            <a:off x="9721572" y="4654868"/>
            <a:ext cx="4016454" cy="314087"/>
          </a:xfrm>
          <a:prstGeom prst="rect">
            <a:avLst/>
          </a:prstGeom>
          <a:noFill/>
          <a:ln/>
        </p:spPr>
        <p:txBody>
          <a:bodyPr wrap="none" lIns="0" tIns="0" rIns="0" bIns="0" rtlCol="0" anchor="t"/>
          <a:lstStyle/>
          <a:p>
            <a:pPr marL="0" indent="0">
              <a:lnSpc>
                <a:spcPts val="2450"/>
              </a:lnSpc>
              <a:buNone/>
            </a:pPr>
            <a:r>
              <a:rPr lang="en-US" sz="1500" dirty="0">
                <a:solidFill>
                  <a:srgbClr val="F4CAB8"/>
                </a:solidFill>
                <a:latin typeface="Montserrat Medium" pitchFamily="34" charset="0"/>
                <a:ea typeface="Montserrat Medium" pitchFamily="34" charset="-122"/>
                <a:cs typeface="Montserrat Medium" pitchFamily="34" charset="-120"/>
              </a:rPr>
              <a:t>1.0</a:t>
            </a:r>
            <a:endParaRPr lang="en-US" sz="1500" dirty="0"/>
          </a:p>
        </p:txBody>
      </p:sp>
      <p:sp>
        <p:nvSpPr>
          <p:cNvPr id="17" name="Shape 15"/>
          <p:cNvSpPr/>
          <p:nvPr/>
        </p:nvSpPr>
        <p:spPr>
          <a:xfrm>
            <a:off x="694730" y="5094327"/>
            <a:ext cx="13239512" cy="564833"/>
          </a:xfrm>
          <a:prstGeom prst="rect">
            <a:avLst/>
          </a:prstGeom>
          <a:solidFill>
            <a:srgbClr val="000000">
              <a:alpha val="4000"/>
            </a:srgbClr>
          </a:solidFill>
          <a:ln/>
        </p:spPr>
      </p:sp>
      <p:sp>
        <p:nvSpPr>
          <p:cNvPr id="18" name="Text 16"/>
          <p:cNvSpPr/>
          <p:nvPr/>
        </p:nvSpPr>
        <p:spPr>
          <a:xfrm>
            <a:off x="892373" y="5219700"/>
            <a:ext cx="4016454" cy="314087"/>
          </a:xfrm>
          <a:prstGeom prst="rect">
            <a:avLst/>
          </a:prstGeom>
          <a:noFill/>
          <a:ln/>
        </p:spPr>
        <p:txBody>
          <a:bodyPr wrap="none" lIns="0" tIns="0" rIns="0" bIns="0" rtlCol="0" anchor="t"/>
          <a:lstStyle/>
          <a:p>
            <a:pPr marL="0" indent="0">
              <a:lnSpc>
                <a:spcPts val="2450"/>
              </a:lnSpc>
              <a:buNone/>
            </a:pPr>
            <a:r>
              <a:rPr lang="en-US" sz="1500" dirty="0">
                <a:solidFill>
                  <a:srgbClr val="F4CAB8"/>
                </a:solidFill>
                <a:latin typeface="Montserrat Medium" pitchFamily="34" charset="0"/>
                <a:ea typeface="Montserrat Medium" pitchFamily="34" charset="-122"/>
                <a:cs typeface="Montserrat Medium" pitchFamily="34" charset="-120"/>
              </a:rPr>
              <a:t>Push Box off Target</a:t>
            </a:r>
            <a:endParaRPr lang="en-US" sz="1500" dirty="0"/>
          </a:p>
        </p:txBody>
      </p:sp>
      <p:sp>
        <p:nvSpPr>
          <p:cNvPr id="19" name="Text 17"/>
          <p:cNvSpPr/>
          <p:nvPr/>
        </p:nvSpPr>
        <p:spPr>
          <a:xfrm>
            <a:off x="5308878" y="5219700"/>
            <a:ext cx="4012644" cy="314087"/>
          </a:xfrm>
          <a:prstGeom prst="rect">
            <a:avLst/>
          </a:prstGeom>
          <a:noFill/>
          <a:ln/>
        </p:spPr>
        <p:txBody>
          <a:bodyPr wrap="none" lIns="0" tIns="0" rIns="0" bIns="0" rtlCol="0" anchor="t"/>
          <a:lstStyle/>
          <a:p>
            <a:pPr marL="0" indent="0">
              <a:lnSpc>
                <a:spcPts val="2450"/>
              </a:lnSpc>
              <a:buNone/>
            </a:pPr>
            <a:r>
              <a:rPr lang="en-US" sz="1500" dirty="0">
                <a:solidFill>
                  <a:srgbClr val="F4CAB8"/>
                </a:solidFill>
                <a:latin typeface="Montserrat Medium" pitchFamily="34" charset="0"/>
                <a:ea typeface="Montserrat Medium" pitchFamily="34" charset="-122"/>
                <a:cs typeface="Montserrat Medium" pitchFamily="34" charset="-120"/>
              </a:rPr>
              <a:t>Push a box off a target location</a:t>
            </a:r>
            <a:endParaRPr lang="en-US" sz="1500" dirty="0"/>
          </a:p>
        </p:txBody>
      </p:sp>
      <p:sp>
        <p:nvSpPr>
          <p:cNvPr id="20" name="Text 18"/>
          <p:cNvSpPr/>
          <p:nvPr/>
        </p:nvSpPr>
        <p:spPr>
          <a:xfrm>
            <a:off x="9721572" y="5219700"/>
            <a:ext cx="4016454" cy="314087"/>
          </a:xfrm>
          <a:prstGeom prst="rect">
            <a:avLst/>
          </a:prstGeom>
          <a:noFill/>
          <a:ln/>
        </p:spPr>
        <p:txBody>
          <a:bodyPr wrap="none" lIns="0" tIns="0" rIns="0" bIns="0" rtlCol="0" anchor="t"/>
          <a:lstStyle/>
          <a:p>
            <a:pPr marL="0" indent="0">
              <a:lnSpc>
                <a:spcPts val="2450"/>
              </a:lnSpc>
              <a:buNone/>
            </a:pPr>
            <a:r>
              <a:rPr lang="en-US" sz="1500" dirty="0">
                <a:solidFill>
                  <a:srgbClr val="F4CAB8"/>
                </a:solidFill>
                <a:latin typeface="Montserrat Medium" pitchFamily="34" charset="0"/>
                <a:ea typeface="Montserrat Medium" pitchFamily="34" charset="-122"/>
                <a:cs typeface="Montserrat Medium" pitchFamily="34" charset="-120"/>
              </a:rPr>
              <a:t>-1.0</a:t>
            </a:r>
            <a:endParaRPr lang="en-US" sz="1500" dirty="0"/>
          </a:p>
        </p:txBody>
      </p:sp>
      <p:sp>
        <p:nvSpPr>
          <p:cNvPr id="21" name="Shape 19"/>
          <p:cNvSpPr/>
          <p:nvPr/>
        </p:nvSpPr>
        <p:spPr>
          <a:xfrm>
            <a:off x="694730" y="5659160"/>
            <a:ext cx="13239512" cy="878919"/>
          </a:xfrm>
          <a:prstGeom prst="rect">
            <a:avLst/>
          </a:prstGeom>
          <a:solidFill>
            <a:srgbClr val="FFFFFF">
              <a:alpha val="4000"/>
            </a:srgbClr>
          </a:solidFill>
          <a:ln/>
        </p:spPr>
      </p:sp>
      <p:sp>
        <p:nvSpPr>
          <p:cNvPr id="22" name="Text 20"/>
          <p:cNvSpPr/>
          <p:nvPr/>
        </p:nvSpPr>
        <p:spPr>
          <a:xfrm>
            <a:off x="892373" y="5784532"/>
            <a:ext cx="4016454" cy="314087"/>
          </a:xfrm>
          <a:prstGeom prst="rect">
            <a:avLst/>
          </a:prstGeom>
          <a:noFill/>
          <a:ln/>
        </p:spPr>
        <p:txBody>
          <a:bodyPr wrap="none" lIns="0" tIns="0" rIns="0" bIns="0" rtlCol="0" anchor="t"/>
          <a:lstStyle/>
          <a:p>
            <a:pPr marL="0" indent="0">
              <a:lnSpc>
                <a:spcPts val="2450"/>
              </a:lnSpc>
              <a:buNone/>
            </a:pPr>
            <a:r>
              <a:rPr lang="en-US" sz="1500" dirty="0">
                <a:solidFill>
                  <a:srgbClr val="F4CAB8"/>
                </a:solidFill>
                <a:latin typeface="Montserrat Medium" pitchFamily="34" charset="0"/>
                <a:ea typeface="Montserrat Medium" pitchFamily="34" charset="-122"/>
                <a:cs typeface="Montserrat Medium" pitchFamily="34" charset="-120"/>
              </a:rPr>
              <a:t>Push all boxes on targets</a:t>
            </a:r>
            <a:endParaRPr lang="en-US" sz="1500" dirty="0"/>
          </a:p>
        </p:txBody>
      </p:sp>
      <p:sp>
        <p:nvSpPr>
          <p:cNvPr id="23" name="Text 21"/>
          <p:cNvSpPr/>
          <p:nvPr/>
        </p:nvSpPr>
        <p:spPr>
          <a:xfrm>
            <a:off x="5308878" y="5784532"/>
            <a:ext cx="4012644" cy="628174"/>
          </a:xfrm>
          <a:prstGeom prst="rect">
            <a:avLst/>
          </a:prstGeom>
          <a:noFill/>
          <a:ln/>
        </p:spPr>
        <p:txBody>
          <a:bodyPr wrap="square" lIns="0" tIns="0" rIns="0" bIns="0" rtlCol="0" anchor="t"/>
          <a:lstStyle/>
          <a:p>
            <a:pPr marL="0" indent="0">
              <a:lnSpc>
                <a:spcPts val="2450"/>
              </a:lnSpc>
              <a:buNone/>
            </a:pPr>
            <a:r>
              <a:rPr lang="en-US" sz="1500" dirty="0">
                <a:solidFill>
                  <a:srgbClr val="F4CAB8"/>
                </a:solidFill>
                <a:latin typeface="Montserrat Medium" pitchFamily="34" charset="0"/>
                <a:ea typeface="Montserrat Medium" pitchFamily="34" charset="-122"/>
                <a:cs typeface="Montserrat Medium" pitchFamily="34" charset="-120"/>
              </a:rPr>
              <a:t>Complete the game by pushing all boxes onto targets</a:t>
            </a:r>
            <a:endParaRPr lang="en-US" sz="1500" dirty="0"/>
          </a:p>
        </p:txBody>
      </p:sp>
      <p:sp>
        <p:nvSpPr>
          <p:cNvPr id="24" name="Text 22"/>
          <p:cNvSpPr/>
          <p:nvPr/>
        </p:nvSpPr>
        <p:spPr>
          <a:xfrm>
            <a:off x="9721572" y="5784532"/>
            <a:ext cx="4016454" cy="314087"/>
          </a:xfrm>
          <a:prstGeom prst="rect">
            <a:avLst/>
          </a:prstGeom>
          <a:noFill/>
          <a:ln/>
        </p:spPr>
        <p:txBody>
          <a:bodyPr wrap="none" lIns="0" tIns="0" rIns="0" bIns="0" rtlCol="0" anchor="t"/>
          <a:lstStyle/>
          <a:p>
            <a:pPr marL="0" indent="0">
              <a:lnSpc>
                <a:spcPts val="2450"/>
              </a:lnSpc>
              <a:buNone/>
            </a:pPr>
            <a:r>
              <a:rPr lang="en-US" sz="1500" dirty="0">
                <a:solidFill>
                  <a:srgbClr val="F4CAB8"/>
                </a:solidFill>
                <a:latin typeface="Montserrat Medium" pitchFamily="34" charset="0"/>
                <a:ea typeface="Montserrat Medium" pitchFamily="34" charset="-122"/>
                <a:cs typeface="Montserrat Medium" pitchFamily="34" charset="-120"/>
              </a:rPr>
              <a:t>10.0</a:t>
            </a:r>
            <a:endParaRPr lang="en-US" sz="1500" dirty="0"/>
          </a:p>
        </p:txBody>
      </p:sp>
      <p:sp>
        <p:nvSpPr>
          <p:cNvPr id="25" name="Shape 23"/>
          <p:cNvSpPr/>
          <p:nvPr/>
        </p:nvSpPr>
        <p:spPr>
          <a:xfrm>
            <a:off x="694730" y="6538079"/>
            <a:ext cx="13239512" cy="564833"/>
          </a:xfrm>
          <a:prstGeom prst="rect">
            <a:avLst/>
          </a:prstGeom>
          <a:solidFill>
            <a:srgbClr val="000000">
              <a:alpha val="4000"/>
            </a:srgbClr>
          </a:solidFill>
          <a:ln/>
        </p:spPr>
      </p:sp>
      <p:sp>
        <p:nvSpPr>
          <p:cNvPr id="26" name="Text 24"/>
          <p:cNvSpPr/>
          <p:nvPr/>
        </p:nvSpPr>
        <p:spPr>
          <a:xfrm>
            <a:off x="892373" y="6663452"/>
            <a:ext cx="4016454" cy="314087"/>
          </a:xfrm>
          <a:prstGeom prst="rect">
            <a:avLst/>
          </a:prstGeom>
          <a:noFill/>
          <a:ln/>
        </p:spPr>
        <p:txBody>
          <a:bodyPr wrap="none" lIns="0" tIns="0" rIns="0" bIns="0" rtlCol="0" anchor="t"/>
          <a:lstStyle/>
          <a:p>
            <a:pPr marL="0" indent="0">
              <a:lnSpc>
                <a:spcPts val="2450"/>
              </a:lnSpc>
              <a:buNone/>
            </a:pPr>
            <a:r>
              <a:rPr lang="en-US" sz="1500" dirty="0">
                <a:solidFill>
                  <a:srgbClr val="F4CAB8"/>
                </a:solidFill>
                <a:latin typeface="Montserrat Medium" pitchFamily="34" charset="0"/>
                <a:ea typeface="Montserrat Medium" pitchFamily="34" charset="-122"/>
                <a:cs typeface="Montserrat Medium" pitchFamily="34" charset="-120"/>
              </a:rPr>
              <a:t>Move into Trap</a:t>
            </a:r>
            <a:endParaRPr lang="en-US" sz="1500" dirty="0"/>
          </a:p>
        </p:txBody>
      </p:sp>
      <p:sp>
        <p:nvSpPr>
          <p:cNvPr id="27" name="Text 25"/>
          <p:cNvSpPr/>
          <p:nvPr/>
        </p:nvSpPr>
        <p:spPr>
          <a:xfrm>
            <a:off x="5308878" y="6663452"/>
            <a:ext cx="4012644" cy="314087"/>
          </a:xfrm>
          <a:prstGeom prst="rect">
            <a:avLst/>
          </a:prstGeom>
          <a:noFill/>
          <a:ln/>
        </p:spPr>
        <p:txBody>
          <a:bodyPr wrap="none" lIns="0" tIns="0" rIns="0" bIns="0" rtlCol="0" anchor="t"/>
          <a:lstStyle/>
          <a:p>
            <a:pPr marL="0" indent="0">
              <a:lnSpc>
                <a:spcPts val="2450"/>
              </a:lnSpc>
              <a:buNone/>
            </a:pPr>
            <a:r>
              <a:rPr lang="en-US" sz="1500" dirty="0">
                <a:solidFill>
                  <a:srgbClr val="F4CAB8"/>
                </a:solidFill>
                <a:latin typeface="Montserrat Medium" pitchFamily="34" charset="0"/>
                <a:ea typeface="Montserrat Medium" pitchFamily="34" charset="-122"/>
                <a:cs typeface="Montserrat Medium" pitchFamily="34" charset="-120"/>
              </a:rPr>
              <a:t>Move the agent into a trap</a:t>
            </a:r>
            <a:endParaRPr lang="en-US" sz="1500" dirty="0"/>
          </a:p>
        </p:txBody>
      </p:sp>
      <p:sp>
        <p:nvSpPr>
          <p:cNvPr id="28" name="Text 26"/>
          <p:cNvSpPr/>
          <p:nvPr/>
        </p:nvSpPr>
        <p:spPr>
          <a:xfrm>
            <a:off x="9721572" y="6663452"/>
            <a:ext cx="4016454" cy="314087"/>
          </a:xfrm>
          <a:prstGeom prst="rect">
            <a:avLst/>
          </a:prstGeom>
          <a:noFill/>
          <a:ln/>
        </p:spPr>
        <p:txBody>
          <a:bodyPr wrap="none" lIns="0" tIns="0" rIns="0" bIns="0" rtlCol="0" anchor="t"/>
          <a:lstStyle/>
          <a:p>
            <a:pPr marL="0" indent="0">
              <a:lnSpc>
                <a:spcPts val="2450"/>
              </a:lnSpc>
              <a:buNone/>
            </a:pPr>
            <a:r>
              <a:rPr lang="en-US" sz="1500" dirty="0">
                <a:solidFill>
                  <a:srgbClr val="F4CAB8"/>
                </a:solidFill>
                <a:latin typeface="Montserrat Medium" pitchFamily="34" charset="0"/>
                <a:ea typeface="Montserrat Medium" pitchFamily="34" charset="-122"/>
                <a:cs typeface="Montserrat Medium" pitchFamily="34" charset="-120"/>
              </a:rPr>
              <a:t>-5.0</a:t>
            </a:r>
            <a:endParaRPr lang="en-US" sz="1500" dirty="0"/>
          </a:p>
        </p:txBody>
      </p:sp>
      <p:sp>
        <p:nvSpPr>
          <p:cNvPr id="29" name="Shape 27"/>
          <p:cNvSpPr/>
          <p:nvPr/>
        </p:nvSpPr>
        <p:spPr>
          <a:xfrm>
            <a:off x="694730" y="7102912"/>
            <a:ext cx="13239512" cy="564833"/>
          </a:xfrm>
          <a:prstGeom prst="rect">
            <a:avLst/>
          </a:prstGeom>
          <a:solidFill>
            <a:srgbClr val="FFFFFF">
              <a:alpha val="4000"/>
            </a:srgbClr>
          </a:solidFill>
          <a:ln/>
        </p:spPr>
      </p:sp>
      <p:sp>
        <p:nvSpPr>
          <p:cNvPr id="30" name="Text 28"/>
          <p:cNvSpPr/>
          <p:nvPr/>
        </p:nvSpPr>
        <p:spPr>
          <a:xfrm>
            <a:off x="892373" y="7228284"/>
            <a:ext cx="4016454" cy="314087"/>
          </a:xfrm>
          <a:prstGeom prst="rect">
            <a:avLst/>
          </a:prstGeom>
          <a:noFill/>
          <a:ln/>
        </p:spPr>
        <p:txBody>
          <a:bodyPr wrap="none" lIns="0" tIns="0" rIns="0" bIns="0" rtlCol="0" anchor="t"/>
          <a:lstStyle/>
          <a:p>
            <a:pPr marL="0" indent="0">
              <a:lnSpc>
                <a:spcPts val="2450"/>
              </a:lnSpc>
              <a:buNone/>
            </a:pPr>
            <a:r>
              <a:rPr lang="en-US" sz="1500" dirty="0">
                <a:solidFill>
                  <a:srgbClr val="F4CAB8"/>
                </a:solidFill>
                <a:latin typeface="Montserrat Medium" pitchFamily="34" charset="0"/>
                <a:ea typeface="Montserrat Medium" pitchFamily="34" charset="-122"/>
                <a:cs typeface="Montserrat Medium" pitchFamily="34" charset="-120"/>
              </a:rPr>
              <a:t>Push Box into Trap</a:t>
            </a:r>
            <a:endParaRPr lang="en-US" sz="1500" dirty="0"/>
          </a:p>
        </p:txBody>
      </p:sp>
      <p:sp>
        <p:nvSpPr>
          <p:cNvPr id="31" name="Text 29"/>
          <p:cNvSpPr/>
          <p:nvPr/>
        </p:nvSpPr>
        <p:spPr>
          <a:xfrm>
            <a:off x="5308878" y="7228284"/>
            <a:ext cx="4012644" cy="314087"/>
          </a:xfrm>
          <a:prstGeom prst="rect">
            <a:avLst/>
          </a:prstGeom>
          <a:noFill/>
          <a:ln/>
        </p:spPr>
        <p:txBody>
          <a:bodyPr wrap="none" lIns="0" tIns="0" rIns="0" bIns="0" rtlCol="0" anchor="t"/>
          <a:lstStyle/>
          <a:p>
            <a:pPr marL="0" indent="0">
              <a:lnSpc>
                <a:spcPts val="2450"/>
              </a:lnSpc>
              <a:buNone/>
            </a:pPr>
            <a:r>
              <a:rPr lang="en-US" sz="1500" dirty="0">
                <a:solidFill>
                  <a:srgbClr val="F4CAB8"/>
                </a:solidFill>
                <a:latin typeface="Montserrat Medium" pitchFamily="34" charset="0"/>
                <a:ea typeface="Montserrat Medium" pitchFamily="34" charset="-122"/>
                <a:cs typeface="Montserrat Medium" pitchFamily="34" charset="-120"/>
              </a:rPr>
              <a:t>Push a box into a trap</a:t>
            </a:r>
            <a:endParaRPr lang="en-US" sz="1500" dirty="0"/>
          </a:p>
        </p:txBody>
      </p:sp>
      <p:sp>
        <p:nvSpPr>
          <p:cNvPr id="32" name="Text 30"/>
          <p:cNvSpPr/>
          <p:nvPr/>
        </p:nvSpPr>
        <p:spPr>
          <a:xfrm>
            <a:off x="9721572" y="7228284"/>
            <a:ext cx="4016454" cy="314087"/>
          </a:xfrm>
          <a:prstGeom prst="rect">
            <a:avLst/>
          </a:prstGeom>
          <a:noFill/>
          <a:ln/>
        </p:spPr>
        <p:txBody>
          <a:bodyPr wrap="none" lIns="0" tIns="0" rIns="0" bIns="0" rtlCol="0" anchor="t"/>
          <a:lstStyle/>
          <a:p>
            <a:pPr marL="0" indent="0">
              <a:lnSpc>
                <a:spcPts val="2450"/>
              </a:lnSpc>
              <a:buNone/>
            </a:pPr>
            <a:r>
              <a:rPr lang="en-US" sz="1500" dirty="0">
                <a:solidFill>
                  <a:srgbClr val="F4CAB8"/>
                </a:solidFill>
                <a:latin typeface="Montserrat Medium" pitchFamily="34" charset="0"/>
                <a:ea typeface="Montserrat Medium" pitchFamily="34" charset="-122"/>
                <a:cs typeface="Montserrat Medium" pitchFamily="34" charset="-120"/>
              </a:rPr>
              <a:t>-10.0</a:t>
            </a:r>
            <a:endParaRPr lang="en-US" sz="1500" dirty="0"/>
          </a:p>
        </p:txBody>
      </p:sp>
      <p:pic>
        <p:nvPicPr>
          <p:cNvPr id="33" name="Picture 32"/>
          <p:cNvPicPr>
            <a:picLocks noChangeAspect="1"/>
          </p:cNvPicPr>
          <p:nvPr/>
        </p:nvPicPr>
        <p:blipFill>
          <a:blip r:embed="rId3"/>
          <a:stretch>
            <a:fillRect/>
          </a:stretch>
        </p:blipFill>
        <p:spPr>
          <a:xfrm>
            <a:off x="12363134" y="7793116"/>
            <a:ext cx="2267266" cy="37013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64037" y="1568768"/>
            <a:ext cx="6992541" cy="822960"/>
          </a:xfrm>
          <a:prstGeom prst="rect">
            <a:avLst/>
          </a:prstGeom>
          <a:noFill/>
          <a:ln/>
        </p:spPr>
        <p:txBody>
          <a:bodyPr wrap="none" lIns="0" tIns="0" rIns="0" bIns="0" rtlCol="0" anchor="t"/>
          <a:lstStyle/>
          <a:p>
            <a:pPr marL="0" indent="0">
              <a:lnSpc>
                <a:spcPts val="6450"/>
              </a:lnSpc>
              <a:buNone/>
            </a:pPr>
            <a:r>
              <a:rPr lang="en-US" sz="5150" b="1" dirty="0">
                <a:solidFill>
                  <a:srgbClr val="FFB393"/>
                </a:solidFill>
                <a:latin typeface="Brygada 1918 Bold" pitchFamily="34" charset="0"/>
                <a:ea typeface="Brygada 1918 Bold" pitchFamily="34" charset="-122"/>
                <a:cs typeface="Brygada 1918 Bold" pitchFamily="34" charset="-120"/>
              </a:rPr>
              <a:t>Experimental Designs</a:t>
            </a:r>
            <a:endParaRPr lang="en-US" sz="5150" dirty="0"/>
          </a:p>
        </p:txBody>
      </p:sp>
      <p:sp>
        <p:nvSpPr>
          <p:cNvPr id="3" name="Text 1"/>
          <p:cNvSpPr/>
          <p:nvPr/>
        </p:nvSpPr>
        <p:spPr>
          <a:xfrm>
            <a:off x="864037" y="2885480"/>
            <a:ext cx="12902327" cy="1975247"/>
          </a:xfrm>
          <a:prstGeom prst="rect">
            <a:avLst/>
          </a:prstGeom>
          <a:noFill/>
          <a:ln/>
        </p:spPr>
        <p:txBody>
          <a:bodyPr wrap="square" lIns="0" tIns="0" rIns="0" bIns="0" rtlCol="0" anchor="t"/>
          <a:lstStyle/>
          <a:p>
            <a:pPr marL="0" indent="0">
              <a:lnSpc>
                <a:spcPts val="3100"/>
              </a:lnSpc>
              <a:buNone/>
            </a:pPr>
            <a:r>
              <a:rPr lang="en-US" sz="1900" dirty="0">
                <a:solidFill>
                  <a:srgbClr val="F4CAB8"/>
                </a:solidFill>
                <a:latin typeface="Montserrat Medium" pitchFamily="34" charset="0"/>
                <a:ea typeface="Montserrat Medium" pitchFamily="34" charset="-122"/>
                <a:cs typeface="Montserrat Medium" pitchFamily="34" charset="-120"/>
              </a:rPr>
              <a:t>The project utilizes the Sokoban environment, a popular setting in reinforcement learning. The hyperparameters used in this environment include the learning rate (α), discount factor (γ), exploration rate (ϵ), and number of episodes. The learning rate controls the step size for updating Q-values, the discount factor determines the importance of future rewards, the exploration rate balances exploration and exploitation, and the number of episodes defines the training duration.</a:t>
            </a:r>
            <a:endParaRPr lang="en-US" sz="1900" dirty="0"/>
          </a:p>
        </p:txBody>
      </p:sp>
      <p:sp>
        <p:nvSpPr>
          <p:cNvPr id="4" name="Text 2"/>
          <p:cNvSpPr/>
          <p:nvPr/>
        </p:nvSpPr>
        <p:spPr>
          <a:xfrm>
            <a:off x="864037" y="5385197"/>
            <a:ext cx="3291840" cy="411480"/>
          </a:xfrm>
          <a:prstGeom prst="rect">
            <a:avLst/>
          </a:prstGeom>
          <a:noFill/>
          <a:ln/>
        </p:spPr>
        <p:txBody>
          <a:bodyPr wrap="none" lIns="0" tIns="0" rIns="0" bIns="0" rtlCol="0" anchor="t"/>
          <a:lstStyle/>
          <a:p>
            <a:pPr marL="0" indent="0">
              <a:lnSpc>
                <a:spcPts val="3200"/>
              </a:lnSpc>
              <a:buNone/>
            </a:pPr>
            <a:r>
              <a:rPr lang="en-US" sz="2550" b="1" dirty="0">
                <a:solidFill>
                  <a:srgbClr val="FFB393"/>
                </a:solidFill>
                <a:latin typeface="Brygada 1918 Bold" pitchFamily="34" charset="0"/>
                <a:ea typeface="Brygada 1918 Bold" pitchFamily="34" charset="-122"/>
                <a:cs typeface="Brygada 1918 Bold" pitchFamily="34" charset="-120"/>
              </a:rPr>
              <a:t>Learning Rate (α)</a:t>
            </a:r>
            <a:endParaRPr lang="en-US" sz="2550" dirty="0"/>
          </a:p>
        </p:txBody>
      </p:sp>
      <p:sp>
        <p:nvSpPr>
          <p:cNvPr id="5" name="Text 3"/>
          <p:cNvSpPr/>
          <p:nvPr/>
        </p:nvSpPr>
        <p:spPr>
          <a:xfrm>
            <a:off x="864037" y="6043493"/>
            <a:ext cx="3898821" cy="395049"/>
          </a:xfrm>
          <a:prstGeom prst="rect">
            <a:avLst/>
          </a:prstGeom>
          <a:noFill/>
          <a:ln/>
        </p:spPr>
        <p:txBody>
          <a:bodyPr wrap="none" lIns="0" tIns="0" rIns="0" bIns="0" rtlCol="0" anchor="t"/>
          <a:lstStyle/>
          <a:p>
            <a:pPr marL="0" indent="0">
              <a:lnSpc>
                <a:spcPts val="3100"/>
              </a:lnSpc>
              <a:buNone/>
            </a:pPr>
            <a:r>
              <a:rPr lang="en-US" sz="1900" dirty="0">
                <a:solidFill>
                  <a:srgbClr val="F4CAB8"/>
                </a:solidFill>
                <a:latin typeface="Montserrat Medium" pitchFamily="34" charset="0"/>
                <a:ea typeface="Montserrat Medium" pitchFamily="34" charset="-122"/>
                <a:cs typeface="Montserrat Medium" pitchFamily="34" charset="-120"/>
              </a:rPr>
              <a:t>0.85</a:t>
            </a:r>
            <a:endParaRPr lang="en-US" sz="1900" dirty="0"/>
          </a:p>
        </p:txBody>
      </p:sp>
      <p:sp>
        <p:nvSpPr>
          <p:cNvPr id="6" name="Text 4"/>
          <p:cNvSpPr/>
          <p:nvPr/>
        </p:nvSpPr>
        <p:spPr>
          <a:xfrm>
            <a:off x="5372695" y="5385197"/>
            <a:ext cx="3291840" cy="411480"/>
          </a:xfrm>
          <a:prstGeom prst="rect">
            <a:avLst/>
          </a:prstGeom>
          <a:noFill/>
          <a:ln/>
        </p:spPr>
        <p:txBody>
          <a:bodyPr wrap="none" lIns="0" tIns="0" rIns="0" bIns="0" rtlCol="0" anchor="t"/>
          <a:lstStyle/>
          <a:p>
            <a:pPr marL="0" indent="0">
              <a:lnSpc>
                <a:spcPts val="3200"/>
              </a:lnSpc>
              <a:buNone/>
            </a:pPr>
            <a:r>
              <a:rPr lang="en-US" sz="2550" b="1" dirty="0">
                <a:solidFill>
                  <a:srgbClr val="FFB393"/>
                </a:solidFill>
                <a:latin typeface="Brygada 1918 Bold" pitchFamily="34" charset="0"/>
                <a:ea typeface="Brygada 1918 Bold" pitchFamily="34" charset="-122"/>
                <a:cs typeface="Brygada 1918 Bold" pitchFamily="34" charset="-120"/>
              </a:rPr>
              <a:t>Discount Factor (γ)</a:t>
            </a:r>
            <a:endParaRPr lang="en-US" sz="2550" dirty="0"/>
          </a:p>
        </p:txBody>
      </p:sp>
      <p:sp>
        <p:nvSpPr>
          <p:cNvPr id="7" name="Text 5"/>
          <p:cNvSpPr/>
          <p:nvPr/>
        </p:nvSpPr>
        <p:spPr>
          <a:xfrm>
            <a:off x="5372695" y="6043493"/>
            <a:ext cx="3898821" cy="395049"/>
          </a:xfrm>
          <a:prstGeom prst="rect">
            <a:avLst/>
          </a:prstGeom>
          <a:noFill/>
          <a:ln/>
        </p:spPr>
        <p:txBody>
          <a:bodyPr wrap="none" lIns="0" tIns="0" rIns="0" bIns="0" rtlCol="0" anchor="t"/>
          <a:lstStyle/>
          <a:p>
            <a:pPr marL="0" indent="0">
              <a:lnSpc>
                <a:spcPts val="3100"/>
              </a:lnSpc>
              <a:buNone/>
            </a:pPr>
            <a:r>
              <a:rPr lang="en-US" sz="1900" dirty="0">
                <a:solidFill>
                  <a:srgbClr val="F4CAB8"/>
                </a:solidFill>
                <a:latin typeface="Montserrat Medium" pitchFamily="34" charset="0"/>
                <a:ea typeface="Montserrat Medium" pitchFamily="34" charset="-122"/>
                <a:cs typeface="Montserrat Medium" pitchFamily="34" charset="-120"/>
              </a:rPr>
              <a:t>0.90</a:t>
            </a:r>
            <a:endParaRPr lang="en-US" sz="1900" dirty="0"/>
          </a:p>
        </p:txBody>
      </p:sp>
      <p:sp>
        <p:nvSpPr>
          <p:cNvPr id="8" name="Text 6"/>
          <p:cNvSpPr/>
          <p:nvPr/>
        </p:nvSpPr>
        <p:spPr>
          <a:xfrm>
            <a:off x="9881354" y="5385197"/>
            <a:ext cx="3291840" cy="411480"/>
          </a:xfrm>
          <a:prstGeom prst="rect">
            <a:avLst/>
          </a:prstGeom>
          <a:noFill/>
          <a:ln/>
        </p:spPr>
        <p:txBody>
          <a:bodyPr wrap="none" lIns="0" tIns="0" rIns="0" bIns="0" rtlCol="0" anchor="t"/>
          <a:lstStyle/>
          <a:p>
            <a:pPr marL="0" indent="0">
              <a:lnSpc>
                <a:spcPts val="3200"/>
              </a:lnSpc>
              <a:buNone/>
            </a:pPr>
            <a:r>
              <a:rPr lang="en-US" sz="2550" b="1" dirty="0">
                <a:solidFill>
                  <a:srgbClr val="FFB393"/>
                </a:solidFill>
                <a:latin typeface="Brygada 1918 Bold" pitchFamily="34" charset="0"/>
                <a:ea typeface="Brygada 1918 Bold" pitchFamily="34" charset="-122"/>
                <a:cs typeface="Brygada 1918 Bold" pitchFamily="34" charset="-120"/>
              </a:rPr>
              <a:t>Exploration Rate (ϵ)</a:t>
            </a:r>
            <a:endParaRPr lang="en-US" sz="2550" dirty="0"/>
          </a:p>
        </p:txBody>
      </p:sp>
      <p:sp>
        <p:nvSpPr>
          <p:cNvPr id="9" name="Text 7"/>
          <p:cNvSpPr/>
          <p:nvPr/>
        </p:nvSpPr>
        <p:spPr>
          <a:xfrm>
            <a:off x="9881354" y="6043493"/>
            <a:ext cx="3898821" cy="395049"/>
          </a:xfrm>
          <a:prstGeom prst="rect">
            <a:avLst/>
          </a:prstGeom>
          <a:noFill/>
          <a:ln/>
        </p:spPr>
        <p:txBody>
          <a:bodyPr wrap="none" lIns="0" tIns="0" rIns="0" bIns="0" rtlCol="0" anchor="t"/>
          <a:lstStyle/>
          <a:p>
            <a:pPr marL="0" indent="0">
              <a:lnSpc>
                <a:spcPts val="3100"/>
              </a:lnSpc>
              <a:buNone/>
            </a:pPr>
            <a:r>
              <a:rPr lang="en-US" sz="1900" dirty="0">
                <a:solidFill>
                  <a:srgbClr val="F4CAB8"/>
                </a:solidFill>
                <a:latin typeface="Montserrat Medium" pitchFamily="34" charset="0"/>
                <a:ea typeface="Montserrat Medium" pitchFamily="34" charset="-122"/>
                <a:cs typeface="Montserrat Medium" pitchFamily="34" charset="-120"/>
              </a:rPr>
              <a:t>0.2, 0.5, 0.8</a:t>
            </a:r>
            <a:endParaRPr lang="en-US" sz="1900" dirty="0"/>
          </a:p>
        </p:txBody>
      </p:sp>
      <p:pic>
        <p:nvPicPr>
          <p:cNvPr id="10" name="Picture 9"/>
          <p:cNvPicPr>
            <a:picLocks noChangeAspect="1"/>
          </p:cNvPicPr>
          <p:nvPr/>
        </p:nvPicPr>
        <p:blipFill>
          <a:blip r:embed="rId3"/>
          <a:stretch>
            <a:fillRect/>
          </a:stretch>
        </p:blipFill>
        <p:spPr>
          <a:xfrm>
            <a:off x="12287399" y="7434521"/>
            <a:ext cx="2267266" cy="69542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39008" y="503277"/>
            <a:ext cx="4869180" cy="608648"/>
          </a:xfrm>
          <a:prstGeom prst="rect">
            <a:avLst/>
          </a:prstGeom>
          <a:noFill/>
          <a:ln/>
        </p:spPr>
        <p:txBody>
          <a:bodyPr wrap="none" lIns="0" tIns="0" rIns="0" bIns="0" rtlCol="0" anchor="t"/>
          <a:lstStyle/>
          <a:p>
            <a:pPr marL="0" indent="0">
              <a:lnSpc>
                <a:spcPts val="4750"/>
              </a:lnSpc>
              <a:buNone/>
            </a:pPr>
            <a:r>
              <a:rPr lang="en-US" sz="3800" b="1" dirty="0">
                <a:solidFill>
                  <a:srgbClr val="FFB393"/>
                </a:solidFill>
                <a:latin typeface="Brygada 1918 Bold" pitchFamily="34" charset="0"/>
                <a:ea typeface="Brygada 1918 Bold" pitchFamily="34" charset="-122"/>
                <a:cs typeface="Brygada 1918 Bold" pitchFamily="34" charset="-120"/>
              </a:rPr>
              <a:t>Results</a:t>
            </a:r>
            <a:endParaRPr lang="en-US" sz="3800" dirty="0"/>
          </a:p>
        </p:txBody>
      </p:sp>
      <p:sp>
        <p:nvSpPr>
          <p:cNvPr id="4" name="Text 1"/>
          <p:cNvSpPr/>
          <p:nvPr/>
        </p:nvSpPr>
        <p:spPr>
          <a:xfrm>
            <a:off x="639008" y="1385768"/>
            <a:ext cx="7865983" cy="1753076"/>
          </a:xfrm>
          <a:prstGeom prst="rect">
            <a:avLst/>
          </a:prstGeom>
          <a:noFill/>
          <a:ln/>
        </p:spPr>
        <p:txBody>
          <a:bodyPr wrap="square" lIns="0" tIns="0" rIns="0" bIns="0" rtlCol="0" anchor="t"/>
          <a:lstStyle/>
          <a:p>
            <a:pPr marL="0" indent="0">
              <a:lnSpc>
                <a:spcPts val="2300"/>
              </a:lnSpc>
              <a:buNone/>
            </a:pPr>
            <a:r>
              <a:rPr lang="en-US" sz="1400" dirty="0">
                <a:solidFill>
                  <a:srgbClr val="F4CAB8"/>
                </a:solidFill>
                <a:latin typeface="Montserrat Medium" pitchFamily="34" charset="0"/>
                <a:ea typeface="Montserrat Medium" pitchFamily="34" charset="-122"/>
                <a:cs typeface="Montserrat Medium" pitchFamily="34" charset="-120"/>
              </a:rPr>
              <a:t>The SARSA algorithm demonstrated faster convergence than Q-learning and Monte Carlo in the Sokoban environment. After running 5000 iterations, the average reward of the SARSA algorithm reached 10.98</a:t>
            </a:r>
            <a:r>
              <a:rPr lang="en-US" sz="1400" dirty="0" smtClean="0">
                <a:solidFill>
                  <a:srgbClr val="F4CAB8"/>
                </a:solidFill>
                <a:latin typeface="Montserrat Medium" pitchFamily="34" charset="0"/>
                <a:ea typeface="Montserrat Medium" pitchFamily="34" charset="-122"/>
                <a:cs typeface="Montserrat Medium" pitchFamily="34" charset="-120"/>
              </a:rPr>
              <a:t>,</a:t>
            </a:r>
            <a:endParaRPr lang="vi-VN" sz="1400" dirty="0" smtClean="0">
              <a:solidFill>
                <a:srgbClr val="F4CAB8"/>
              </a:solidFill>
              <a:latin typeface="Montserrat Medium" pitchFamily="34" charset="0"/>
              <a:ea typeface="Montserrat Medium" pitchFamily="34" charset="-122"/>
              <a:cs typeface="Montserrat Medium" pitchFamily="34" charset="-120"/>
            </a:endParaRPr>
          </a:p>
          <a:p>
            <a:pPr marL="0" indent="0">
              <a:lnSpc>
                <a:spcPts val="2300"/>
              </a:lnSpc>
              <a:buNone/>
            </a:pPr>
            <a:r>
              <a:rPr lang="en-US" sz="1400" dirty="0" smtClean="0">
                <a:solidFill>
                  <a:srgbClr val="F4CAB8"/>
                </a:solidFill>
                <a:latin typeface="Montserrat Medium" pitchFamily="34" charset="0"/>
                <a:ea typeface="Montserrat Medium" pitchFamily="34" charset="-122"/>
                <a:cs typeface="Montserrat Medium" pitchFamily="34" charset="-120"/>
              </a:rPr>
              <a:t>. </a:t>
            </a:r>
            <a:r>
              <a:rPr lang="en-US" sz="1400" dirty="0">
                <a:solidFill>
                  <a:srgbClr val="F4CAB8"/>
                </a:solidFill>
                <a:latin typeface="Montserrat Medium" pitchFamily="34" charset="0"/>
                <a:ea typeface="Montserrat Medium" pitchFamily="34" charset="-122"/>
                <a:cs typeface="Montserrat Medium" pitchFamily="34" charset="-120"/>
              </a:rPr>
              <a:t>This indicates that SARSA was more effective in finding optimal policies and achieving higher rewards in this specific environment.</a:t>
            </a:r>
            <a:endParaRPr lang="en-US" sz="1400" dirty="0"/>
          </a:p>
        </p:txBody>
      </p:sp>
      <p:pic>
        <p:nvPicPr>
          <p:cNvPr id="5" name="Image 1" descr="preencoded.png"/>
          <p:cNvPicPr>
            <a:picLocks noChangeAspect="1"/>
          </p:cNvPicPr>
          <p:nvPr/>
        </p:nvPicPr>
        <p:blipFill>
          <a:blip r:embed="rId4"/>
          <a:stretch>
            <a:fillRect/>
          </a:stretch>
        </p:blipFill>
        <p:spPr>
          <a:xfrm>
            <a:off x="639008" y="3344228"/>
            <a:ext cx="912971" cy="1460659"/>
          </a:xfrm>
          <a:prstGeom prst="rect">
            <a:avLst/>
          </a:prstGeom>
        </p:spPr>
      </p:pic>
      <p:sp>
        <p:nvSpPr>
          <p:cNvPr id="6" name="Text 2"/>
          <p:cNvSpPr/>
          <p:nvPr/>
        </p:nvSpPr>
        <p:spPr>
          <a:xfrm>
            <a:off x="1825823" y="3526750"/>
            <a:ext cx="2434590" cy="304324"/>
          </a:xfrm>
          <a:prstGeom prst="rect">
            <a:avLst/>
          </a:prstGeom>
          <a:noFill/>
          <a:ln/>
        </p:spPr>
        <p:txBody>
          <a:bodyPr wrap="none" lIns="0" tIns="0" rIns="0" bIns="0" rtlCol="0" anchor="t"/>
          <a:lstStyle/>
          <a:p>
            <a:pPr marL="0" indent="0" algn="l">
              <a:lnSpc>
                <a:spcPts val="2350"/>
              </a:lnSpc>
              <a:buNone/>
            </a:pPr>
            <a:r>
              <a:rPr lang="en-US" sz="1900" b="1" dirty="0">
                <a:solidFill>
                  <a:srgbClr val="F4CAB8"/>
                </a:solidFill>
                <a:latin typeface="Brygada 1918 Bold" pitchFamily="34" charset="0"/>
                <a:ea typeface="Brygada 1918 Bold" pitchFamily="34" charset="-122"/>
                <a:cs typeface="Brygada 1918 Bold" pitchFamily="34" charset="-120"/>
              </a:rPr>
              <a:t>SARSA</a:t>
            </a:r>
            <a:endParaRPr lang="en-US" sz="1900" dirty="0"/>
          </a:p>
        </p:txBody>
      </p:sp>
      <p:sp>
        <p:nvSpPr>
          <p:cNvPr id="7" name="Text 3"/>
          <p:cNvSpPr/>
          <p:nvPr/>
        </p:nvSpPr>
        <p:spPr>
          <a:xfrm>
            <a:off x="1825823" y="3940612"/>
            <a:ext cx="6679168" cy="292179"/>
          </a:xfrm>
          <a:prstGeom prst="rect">
            <a:avLst/>
          </a:prstGeom>
          <a:noFill/>
          <a:ln/>
        </p:spPr>
        <p:txBody>
          <a:bodyPr wrap="none" lIns="0" tIns="0" rIns="0" bIns="0" rtlCol="0" anchor="t"/>
          <a:lstStyle/>
          <a:p>
            <a:pPr marL="0" indent="0" algn="l">
              <a:lnSpc>
                <a:spcPts val="2300"/>
              </a:lnSpc>
              <a:buNone/>
            </a:pPr>
            <a:r>
              <a:rPr lang="en-US" sz="1400" dirty="0">
                <a:solidFill>
                  <a:srgbClr val="F4CAB8"/>
                </a:solidFill>
                <a:latin typeface="Montserrat Medium" pitchFamily="34" charset="0"/>
                <a:ea typeface="Montserrat Medium" pitchFamily="34" charset="-122"/>
                <a:cs typeface="Montserrat Medium" pitchFamily="34" charset="-120"/>
              </a:rPr>
              <a:t>Average Reward: 10.98</a:t>
            </a:r>
            <a:endParaRPr lang="en-US" sz="1400" dirty="0"/>
          </a:p>
        </p:txBody>
      </p:sp>
      <p:pic>
        <p:nvPicPr>
          <p:cNvPr id="8" name="Image 2" descr="preencoded.png"/>
          <p:cNvPicPr>
            <a:picLocks noChangeAspect="1"/>
          </p:cNvPicPr>
          <p:nvPr/>
        </p:nvPicPr>
        <p:blipFill>
          <a:blip r:embed="rId5"/>
          <a:stretch>
            <a:fillRect/>
          </a:stretch>
        </p:blipFill>
        <p:spPr>
          <a:xfrm>
            <a:off x="730328" y="4817029"/>
            <a:ext cx="912971" cy="1460659"/>
          </a:xfrm>
          <a:prstGeom prst="rect">
            <a:avLst/>
          </a:prstGeom>
        </p:spPr>
      </p:pic>
      <p:sp>
        <p:nvSpPr>
          <p:cNvPr id="9" name="Text 4"/>
          <p:cNvSpPr/>
          <p:nvPr/>
        </p:nvSpPr>
        <p:spPr>
          <a:xfrm>
            <a:off x="1825823" y="4987409"/>
            <a:ext cx="2434590" cy="304324"/>
          </a:xfrm>
          <a:prstGeom prst="rect">
            <a:avLst/>
          </a:prstGeom>
          <a:noFill/>
          <a:ln/>
        </p:spPr>
        <p:txBody>
          <a:bodyPr wrap="none" lIns="0" tIns="0" rIns="0" bIns="0" rtlCol="0" anchor="t"/>
          <a:lstStyle/>
          <a:p>
            <a:pPr marL="0" indent="0" algn="l">
              <a:lnSpc>
                <a:spcPts val="2350"/>
              </a:lnSpc>
              <a:buNone/>
            </a:pPr>
            <a:r>
              <a:rPr lang="en-US" sz="1900" b="1" dirty="0">
                <a:solidFill>
                  <a:srgbClr val="F4CAB8"/>
                </a:solidFill>
                <a:latin typeface="Brygada 1918 Bold" pitchFamily="34" charset="0"/>
                <a:ea typeface="Brygada 1918 Bold" pitchFamily="34" charset="-122"/>
                <a:cs typeface="Brygada 1918 Bold" pitchFamily="34" charset="-120"/>
              </a:rPr>
              <a:t>Q-Learning</a:t>
            </a:r>
            <a:endParaRPr lang="en-US" sz="1900" dirty="0"/>
          </a:p>
        </p:txBody>
      </p:sp>
      <p:sp>
        <p:nvSpPr>
          <p:cNvPr id="10" name="Text 5"/>
          <p:cNvSpPr/>
          <p:nvPr/>
        </p:nvSpPr>
        <p:spPr>
          <a:xfrm>
            <a:off x="1825823" y="5401270"/>
            <a:ext cx="6679168" cy="292179"/>
          </a:xfrm>
          <a:prstGeom prst="rect">
            <a:avLst/>
          </a:prstGeom>
          <a:noFill/>
          <a:ln/>
        </p:spPr>
        <p:txBody>
          <a:bodyPr wrap="none" lIns="0" tIns="0" rIns="0" bIns="0" rtlCol="0" anchor="t"/>
          <a:lstStyle/>
          <a:p>
            <a:pPr marL="0" indent="0" algn="l">
              <a:lnSpc>
                <a:spcPts val="2300"/>
              </a:lnSpc>
              <a:buNone/>
            </a:pPr>
            <a:r>
              <a:rPr lang="en-US" sz="1400" dirty="0">
                <a:solidFill>
                  <a:srgbClr val="F4CAB8"/>
                </a:solidFill>
                <a:latin typeface="Montserrat Medium" pitchFamily="34" charset="0"/>
                <a:ea typeface="Montserrat Medium" pitchFamily="34" charset="-122"/>
                <a:cs typeface="Montserrat Medium" pitchFamily="34" charset="-120"/>
              </a:rPr>
              <a:t>Average Reward: 2.73</a:t>
            </a:r>
            <a:endParaRPr lang="en-US" sz="1400" dirty="0"/>
          </a:p>
        </p:txBody>
      </p:sp>
      <p:pic>
        <p:nvPicPr>
          <p:cNvPr id="11" name="Image 3" descr="preencoded.png"/>
          <p:cNvPicPr>
            <a:picLocks noChangeAspect="1"/>
          </p:cNvPicPr>
          <p:nvPr/>
        </p:nvPicPr>
        <p:blipFill>
          <a:blip r:embed="rId6"/>
          <a:stretch>
            <a:fillRect/>
          </a:stretch>
        </p:blipFill>
        <p:spPr>
          <a:xfrm>
            <a:off x="639008" y="6265545"/>
            <a:ext cx="912971" cy="1460659"/>
          </a:xfrm>
          <a:prstGeom prst="rect">
            <a:avLst/>
          </a:prstGeom>
        </p:spPr>
      </p:pic>
      <p:sp>
        <p:nvSpPr>
          <p:cNvPr id="12" name="Text 6"/>
          <p:cNvSpPr/>
          <p:nvPr/>
        </p:nvSpPr>
        <p:spPr>
          <a:xfrm>
            <a:off x="1825823" y="6448068"/>
            <a:ext cx="2434590" cy="304324"/>
          </a:xfrm>
          <a:prstGeom prst="rect">
            <a:avLst/>
          </a:prstGeom>
          <a:noFill/>
          <a:ln/>
        </p:spPr>
        <p:txBody>
          <a:bodyPr wrap="none" lIns="0" tIns="0" rIns="0" bIns="0" rtlCol="0" anchor="t"/>
          <a:lstStyle/>
          <a:p>
            <a:pPr marL="0" indent="0" algn="l">
              <a:lnSpc>
                <a:spcPts val="2350"/>
              </a:lnSpc>
              <a:buNone/>
            </a:pPr>
            <a:r>
              <a:rPr lang="en-US" sz="1900" b="1" dirty="0">
                <a:solidFill>
                  <a:srgbClr val="F4CAB8"/>
                </a:solidFill>
                <a:latin typeface="Brygada 1918 Bold" pitchFamily="34" charset="0"/>
                <a:ea typeface="Brygada 1918 Bold" pitchFamily="34" charset="-122"/>
                <a:cs typeface="Brygada 1918 Bold" pitchFamily="34" charset="-120"/>
              </a:rPr>
              <a:t>Monte Carlo</a:t>
            </a:r>
            <a:endParaRPr lang="en-US" sz="1900" dirty="0"/>
          </a:p>
        </p:txBody>
      </p:sp>
      <p:sp>
        <p:nvSpPr>
          <p:cNvPr id="13" name="Text 7"/>
          <p:cNvSpPr/>
          <p:nvPr/>
        </p:nvSpPr>
        <p:spPr>
          <a:xfrm>
            <a:off x="1825823" y="6861929"/>
            <a:ext cx="6679168" cy="292179"/>
          </a:xfrm>
          <a:prstGeom prst="rect">
            <a:avLst/>
          </a:prstGeom>
          <a:noFill/>
          <a:ln/>
        </p:spPr>
        <p:txBody>
          <a:bodyPr wrap="none" lIns="0" tIns="0" rIns="0" bIns="0" rtlCol="0" anchor="t"/>
          <a:lstStyle/>
          <a:p>
            <a:pPr marL="0" indent="0" algn="l">
              <a:lnSpc>
                <a:spcPts val="2300"/>
              </a:lnSpc>
              <a:buNone/>
            </a:pPr>
            <a:r>
              <a:rPr lang="en-US" sz="1400" dirty="0">
                <a:solidFill>
                  <a:srgbClr val="F4CAB8"/>
                </a:solidFill>
                <a:latin typeface="Montserrat Medium" pitchFamily="34" charset="0"/>
                <a:ea typeface="Montserrat Medium" pitchFamily="34" charset="-122"/>
                <a:cs typeface="Montserrat Medium" pitchFamily="34" charset="-120"/>
              </a:rPr>
              <a:t>Average Reward: 0.23</a:t>
            </a:r>
            <a:endParaRPr lang="en-US" sz="1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958156" y="101820"/>
            <a:ext cx="5230966" cy="3961053"/>
          </a:xfrm>
          <a:prstGeom prst="rect">
            <a:avLst/>
          </a:prstGeom>
        </p:spPr>
      </p:pic>
      <p:pic>
        <p:nvPicPr>
          <p:cNvPr id="4" name="Picture 3"/>
          <p:cNvPicPr>
            <a:picLocks noChangeAspect="1"/>
          </p:cNvPicPr>
          <p:nvPr/>
        </p:nvPicPr>
        <p:blipFill>
          <a:blip r:embed="rId3"/>
          <a:stretch>
            <a:fillRect/>
          </a:stretch>
        </p:blipFill>
        <p:spPr>
          <a:xfrm>
            <a:off x="10249679" y="6457703"/>
            <a:ext cx="4258269" cy="1771897"/>
          </a:xfrm>
          <a:prstGeom prst="rect">
            <a:avLst/>
          </a:prstGeom>
        </p:spPr>
      </p:pic>
      <p:pic>
        <p:nvPicPr>
          <p:cNvPr id="5" name="Picture 4"/>
          <p:cNvPicPr>
            <a:picLocks noChangeAspect="1"/>
          </p:cNvPicPr>
          <p:nvPr/>
        </p:nvPicPr>
        <p:blipFill>
          <a:blip r:embed="rId4"/>
          <a:stretch>
            <a:fillRect/>
          </a:stretch>
        </p:blipFill>
        <p:spPr>
          <a:xfrm>
            <a:off x="958156" y="4202741"/>
            <a:ext cx="5230966" cy="3915444"/>
          </a:xfrm>
          <a:prstGeom prst="rect">
            <a:avLst/>
          </a:prstGeom>
        </p:spPr>
      </p:pic>
      <p:pic>
        <p:nvPicPr>
          <p:cNvPr id="6" name="Picture 5"/>
          <p:cNvPicPr>
            <a:picLocks noChangeAspect="1"/>
          </p:cNvPicPr>
          <p:nvPr/>
        </p:nvPicPr>
        <p:blipFill>
          <a:blip r:embed="rId5"/>
          <a:stretch>
            <a:fillRect/>
          </a:stretch>
        </p:blipFill>
        <p:spPr>
          <a:xfrm>
            <a:off x="7705661" y="58992"/>
            <a:ext cx="5646546" cy="4013713"/>
          </a:xfrm>
          <a:prstGeom prst="rect">
            <a:avLst/>
          </a:prstGeom>
        </p:spPr>
      </p:pic>
      <p:pic>
        <p:nvPicPr>
          <p:cNvPr id="7" name="Picture 6"/>
          <p:cNvPicPr>
            <a:picLocks noChangeAspect="1"/>
          </p:cNvPicPr>
          <p:nvPr/>
        </p:nvPicPr>
        <p:blipFill>
          <a:blip r:embed="rId6"/>
          <a:stretch>
            <a:fillRect/>
          </a:stretch>
        </p:blipFill>
        <p:spPr>
          <a:xfrm>
            <a:off x="7705660" y="4301063"/>
            <a:ext cx="5646545" cy="1819529"/>
          </a:xfrm>
          <a:prstGeom prst="rect">
            <a:avLst/>
          </a:prstGeom>
        </p:spPr>
      </p:pic>
      <p:pic>
        <p:nvPicPr>
          <p:cNvPr id="8" name="Picture 7"/>
          <p:cNvPicPr>
            <a:picLocks noChangeAspect="1"/>
          </p:cNvPicPr>
          <p:nvPr/>
        </p:nvPicPr>
        <p:blipFill>
          <a:blip r:embed="rId7"/>
          <a:stretch>
            <a:fillRect/>
          </a:stretch>
        </p:blipFill>
        <p:spPr>
          <a:xfrm>
            <a:off x="7731672" y="6384393"/>
            <a:ext cx="5620534" cy="1733792"/>
          </a:xfrm>
          <a:prstGeom prst="rect">
            <a:avLst/>
          </a:prstGeom>
        </p:spPr>
      </p:pic>
    </p:spTree>
    <p:extLst>
      <p:ext uri="{BB962C8B-B14F-4D97-AF65-F5344CB8AC3E}">
        <p14:creationId xmlns:p14="http://schemas.microsoft.com/office/powerpoint/2010/main" val="116373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114</TotalTime>
  <Words>948</Words>
  <Application>Microsoft Office PowerPoint</Application>
  <PresentationFormat>Custom</PresentationFormat>
  <Paragraphs>91</Paragraphs>
  <Slides>11</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Calibri</vt:lpstr>
      <vt:lpstr>Montserrat Medium</vt:lpstr>
      <vt:lpstr>Brygada 1918 Bold</vt:lpstr>
      <vt:lpstr>Arial</vt:lpstr>
      <vt:lpstr>Montserrat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user</cp:lastModifiedBy>
  <cp:revision>8</cp:revision>
  <dcterms:created xsi:type="dcterms:W3CDTF">2024-10-10T15:01:30Z</dcterms:created>
  <dcterms:modified xsi:type="dcterms:W3CDTF">2024-10-11T02:09:18Z</dcterms:modified>
</cp:coreProperties>
</file>